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4" d="100"/>
          <a:sy n="74" d="100"/>
        </p:scale>
        <p:origin x="3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C8C360-6738-408F-A30C-E3F8C0256829}"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2379329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8C360-6738-408F-A30C-E3F8C0256829}"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412234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8C360-6738-408F-A30C-E3F8C0256829}"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22156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8C360-6738-408F-A30C-E3F8C0256829}"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234007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C8C360-6738-408F-A30C-E3F8C0256829}" type="datetimeFigureOut">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27602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C8C360-6738-408F-A30C-E3F8C0256829}"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88877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C8C360-6738-408F-A30C-E3F8C0256829}" type="datetimeFigureOut">
              <a:rPr lang="en-US" smtClean="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51158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C8C360-6738-408F-A30C-E3F8C0256829}" type="datetimeFigureOut">
              <a:rPr lang="en-US" smtClean="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373202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8C360-6738-408F-A30C-E3F8C0256829}" type="datetimeFigureOut">
              <a:rPr lang="en-US" smtClean="0"/>
              <a:t>3/17/2017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191838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8C360-6738-408F-A30C-E3F8C0256829}"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18708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8C360-6738-408F-A30C-E3F8C0256829}" type="datetimeFigureOut">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FA701-94F6-431A-B690-1E7B8D6BE45E}" type="slidenum">
              <a:rPr lang="en-US" smtClean="0"/>
              <a:t>‹#›</a:t>
            </a:fld>
            <a:endParaRPr lang="en-US"/>
          </a:p>
        </p:txBody>
      </p:sp>
    </p:spTree>
    <p:extLst>
      <p:ext uri="{BB962C8B-B14F-4D97-AF65-F5344CB8AC3E}">
        <p14:creationId xmlns:p14="http://schemas.microsoft.com/office/powerpoint/2010/main" val="147628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8C360-6738-408F-A30C-E3F8C0256829}" type="datetimeFigureOut">
              <a:rPr lang="en-US" smtClean="0"/>
              <a:t>3/17/2017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FA701-94F6-431A-B690-1E7B8D6BE45E}" type="slidenum">
              <a:rPr lang="en-US" smtClean="0"/>
              <a:t>‹#›</a:t>
            </a:fld>
            <a:endParaRPr lang="en-US"/>
          </a:p>
        </p:txBody>
      </p:sp>
    </p:spTree>
    <p:extLst>
      <p:ext uri="{BB962C8B-B14F-4D97-AF65-F5344CB8AC3E}">
        <p14:creationId xmlns:p14="http://schemas.microsoft.com/office/powerpoint/2010/main" val="11843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Roman Economy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34892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a:xfrm>
            <a:off x="337625" y="1519311"/>
            <a:ext cx="11016175" cy="4657652"/>
          </a:xfrm>
        </p:spPr>
        <p:txBody>
          <a:bodyPr>
            <a:normAutofit/>
          </a:bodyPr>
          <a:lstStyle/>
          <a:p>
            <a:r>
              <a:rPr lang="en-US" sz="4400" dirty="0" smtClean="0"/>
              <a:t>Get out your Bartering worksheet from yesterday and continue to work on it.  You can work independently and don’t need to move to work with the person you worked with yesterday.  Finish as much as you can!</a:t>
            </a:r>
          </a:p>
          <a:p>
            <a:endParaRPr lang="en-US" sz="4400" dirty="0"/>
          </a:p>
          <a:p>
            <a:r>
              <a:rPr lang="en-US" sz="4400" dirty="0" smtClean="0"/>
              <a:t>Also, get out your Roman Economic HW</a:t>
            </a:r>
            <a:endParaRPr lang="en-US" sz="4400" dirty="0"/>
          </a:p>
        </p:txBody>
      </p:sp>
    </p:spTree>
    <p:extLst>
      <p:ext uri="{BB962C8B-B14F-4D97-AF65-F5344CB8AC3E}">
        <p14:creationId xmlns:p14="http://schemas.microsoft.com/office/powerpoint/2010/main" val="513490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296214"/>
            <a:ext cx="10515600" cy="68911"/>
          </a:xfrm>
        </p:spPr>
        <p:txBody>
          <a:bodyPr>
            <a:normAutofit fontScale="90000"/>
          </a:bodyPr>
          <a:lstStyle/>
          <a:p>
            <a:endParaRPr lang="en-US" dirty="0"/>
          </a:p>
        </p:txBody>
      </p:sp>
      <p:sp>
        <p:nvSpPr>
          <p:cNvPr id="3" name="Content Placeholder 2"/>
          <p:cNvSpPr>
            <a:spLocks noGrp="1"/>
          </p:cNvSpPr>
          <p:nvPr>
            <p:ph idx="1"/>
          </p:nvPr>
        </p:nvSpPr>
        <p:spPr>
          <a:xfrm>
            <a:off x="52588" y="782436"/>
            <a:ext cx="12139411" cy="6075564"/>
          </a:xfrm>
        </p:spPr>
        <p:txBody>
          <a:bodyPr>
            <a:noAutofit/>
          </a:bodyPr>
          <a:lstStyle/>
          <a:p>
            <a:pPr marL="514350" indent="-514350">
              <a:buAutoNum type="arabicPeriod"/>
            </a:pPr>
            <a:r>
              <a:rPr lang="en-US" sz="3600" dirty="0" smtClean="0"/>
              <a:t>What was the Roman economy primarily based on?</a:t>
            </a:r>
          </a:p>
          <a:p>
            <a:pPr marL="0" indent="0">
              <a:buNone/>
            </a:pPr>
            <a:r>
              <a:rPr lang="en-US" sz="3600" dirty="0" smtClean="0">
                <a:solidFill>
                  <a:srgbClr val="FF0000"/>
                </a:solidFill>
              </a:rPr>
              <a:t>agriculture</a:t>
            </a:r>
          </a:p>
          <a:p>
            <a:pPr marL="0" indent="0">
              <a:buNone/>
            </a:pPr>
            <a:r>
              <a:rPr lang="en-US" sz="3600" dirty="0" smtClean="0"/>
              <a:t>2. What social class seems to have been a huge part of the Roman Empire’s economy?</a:t>
            </a:r>
          </a:p>
          <a:p>
            <a:pPr marL="0" indent="0">
              <a:buNone/>
            </a:pPr>
            <a:r>
              <a:rPr lang="en-US" sz="3600" dirty="0" smtClean="0">
                <a:solidFill>
                  <a:srgbClr val="FF0000"/>
                </a:solidFill>
              </a:rPr>
              <a:t>Slaves id nearly all the work!  They worked in the fields and mines, practiced medicine, tutored children, ran stores and delivered mail. </a:t>
            </a:r>
            <a:endParaRPr lang="en-US" sz="3600" dirty="0" smtClean="0"/>
          </a:p>
          <a:p>
            <a:pPr marL="0" indent="0">
              <a:buNone/>
            </a:pPr>
            <a:r>
              <a:rPr lang="en-US" sz="3600" dirty="0" smtClean="0"/>
              <a:t>3. Why didn’t farmers have much reason to increase their grain production?</a:t>
            </a:r>
          </a:p>
          <a:p>
            <a:pPr marL="0" indent="0">
              <a:buNone/>
            </a:pPr>
            <a:r>
              <a:rPr lang="en-US" sz="3600" dirty="0" smtClean="0">
                <a:solidFill>
                  <a:srgbClr val="FF0000"/>
                </a:solidFill>
              </a:rPr>
              <a:t>More crops = more taxes (and the extra crops went to feed the poor and the army)</a:t>
            </a:r>
            <a:endParaRPr lang="en-US" sz="3600" dirty="0">
              <a:solidFill>
                <a:srgbClr val="FF0000"/>
              </a:solidFill>
            </a:endParaRPr>
          </a:p>
        </p:txBody>
      </p:sp>
    </p:spTree>
    <p:extLst>
      <p:ext uri="{BB962C8B-B14F-4D97-AF65-F5344CB8AC3E}">
        <p14:creationId xmlns:p14="http://schemas.microsoft.com/office/powerpoint/2010/main" val="173451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154546"/>
            <a:ext cx="10515600" cy="210579"/>
          </a:xfrm>
        </p:spPr>
        <p:txBody>
          <a:bodyPr>
            <a:normAutofit fontScale="90000"/>
          </a:bodyPr>
          <a:lstStyle/>
          <a:p>
            <a:endParaRPr lang="en-US" dirty="0"/>
          </a:p>
        </p:txBody>
      </p:sp>
      <p:sp>
        <p:nvSpPr>
          <p:cNvPr id="3" name="Content Placeholder 2"/>
          <p:cNvSpPr>
            <a:spLocks noGrp="1"/>
          </p:cNvSpPr>
          <p:nvPr>
            <p:ph idx="1"/>
          </p:nvPr>
        </p:nvSpPr>
        <p:spPr>
          <a:xfrm>
            <a:off x="0" y="463638"/>
            <a:ext cx="11353800" cy="6394361"/>
          </a:xfrm>
        </p:spPr>
        <p:txBody>
          <a:bodyPr>
            <a:normAutofit/>
          </a:bodyPr>
          <a:lstStyle/>
          <a:p>
            <a:pPr marL="514350" indent="-514350">
              <a:buAutoNum type="arabicPeriod" startAt="4"/>
            </a:pPr>
            <a:r>
              <a:rPr lang="en-US" dirty="0" smtClean="0"/>
              <a:t>What was a major factor in the Roman Empire wanting to expand their land territory?</a:t>
            </a:r>
          </a:p>
          <a:p>
            <a:pPr marL="0" indent="0">
              <a:buNone/>
            </a:pPr>
            <a:r>
              <a:rPr lang="en-US" dirty="0" smtClean="0">
                <a:solidFill>
                  <a:srgbClr val="FF0000"/>
                </a:solidFill>
              </a:rPr>
              <a:t>More territory meant more farmland to grow more grain and feed their citizens.</a:t>
            </a:r>
          </a:p>
          <a:p>
            <a:pPr marL="0" indent="0">
              <a:buNone/>
            </a:pPr>
            <a:r>
              <a:rPr lang="en-US" dirty="0" smtClean="0"/>
              <a:t>5. What imports impacted the quality of life for Romans?</a:t>
            </a:r>
          </a:p>
          <a:p>
            <a:pPr marL="0" indent="0">
              <a:buNone/>
            </a:pPr>
            <a:r>
              <a:rPr lang="en-US" dirty="0" smtClean="0">
                <a:solidFill>
                  <a:srgbClr val="FF0000"/>
                </a:solidFill>
              </a:rPr>
              <a:t>China: silk						Africa: ivory and wild animals</a:t>
            </a:r>
          </a:p>
          <a:p>
            <a:pPr marL="0" indent="0">
              <a:buNone/>
            </a:pPr>
            <a:r>
              <a:rPr lang="en-US" dirty="0" smtClean="0">
                <a:solidFill>
                  <a:srgbClr val="FF0000"/>
                </a:solidFill>
              </a:rPr>
              <a:t>India: cotton and spices				Spain and Britain: metals</a:t>
            </a:r>
          </a:p>
          <a:p>
            <a:pPr marL="0" indent="0">
              <a:buNone/>
            </a:pPr>
            <a:r>
              <a:rPr lang="en-US" dirty="0" smtClean="0">
                <a:solidFill>
                  <a:srgbClr val="FF0000"/>
                </a:solidFill>
              </a:rPr>
              <a:t>Germany: amber gems</a:t>
            </a:r>
          </a:p>
          <a:p>
            <a:pPr marL="0" indent="0">
              <a:buNone/>
            </a:pPr>
            <a:r>
              <a:rPr lang="en-US" dirty="0" smtClean="0"/>
              <a:t>6. What was the largest industry in the Roman Empire?</a:t>
            </a:r>
          </a:p>
          <a:p>
            <a:pPr marL="0" indent="0">
              <a:buNone/>
            </a:pPr>
            <a:r>
              <a:rPr lang="en-US" dirty="0" smtClean="0">
                <a:solidFill>
                  <a:srgbClr val="FF0000"/>
                </a:solidFill>
              </a:rPr>
              <a:t>mining</a:t>
            </a:r>
          </a:p>
          <a:p>
            <a:pPr marL="0" indent="0">
              <a:buNone/>
            </a:pPr>
            <a:r>
              <a:rPr lang="en-US" dirty="0" smtClean="0"/>
              <a:t>7. How did this industry help the Empire?</a:t>
            </a:r>
          </a:p>
          <a:p>
            <a:pPr marL="0" indent="0">
              <a:buNone/>
            </a:pPr>
            <a:r>
              <a:rPr lang="en-US" dirty="0" smtClean="0">
                <a:solidFill>
                  <a:srgbClr val="FF0000"/>
                </a:solidFill>
              </a:rPr>
              <a:t>It provided stones for building projects and metal for tools and weapons.</a:t>
            </a:r>
          </a:p>
        </p:txBody>
      </p:sp>
    </p:spTree>
    <p:extLst>
      <p:ext uri="{BB962C8B-B14F-4D97-AF65-F5344CB8AC3E}">
        <p14:creationId xmlns:p14="http://schemas.microsoft.com/office/powerpoint/2010/main" val="349027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103032"/>
            <a:ext cx="10515600" cy="262094"/>
          </a:xfrm>
        </p:spPr>
        <p:txBody>
          <a:bodyPr>
            <a:normAutofit fontScale="90000"/>
          </a:bodyPr>
          <a:lstStyle/>
          <a:p>
            <a:endParaRPr lang="en-US" dirty="0"/>
          </a:p>
        </p:txBody>
      </p:sp>
      <p:sp>
        <p:nvSpPr>
          <p:cNvPr id="3" name="Content Placeholder 2"/>
          <p:cNvSpPr>
            <a:spLocks noGrp="1"/>
          </p:cNvSpPr>
          <p:nvPr>
            <p:ph idx="1"/>
          </p:nvPr>
        </p:nvSpPr>
        <p:spPr>
          <a:xfrm>
            <a:off x="-1" y="515155"/>
            <a:ext cx="11964473" cy="5661808"/>
          </a:xfrm>
        </p:spPr>
        <p:txBody>
          <a:bodyPr/>
          <a:lstStyle/>
          <a:p>
            <a:pPr marL="514350" indent="-514350">
              <a:buAutoNum type="arabicPeriod" startAt="8"/>
            </a:pPr>
            <a:r>
              <a:rPr lang="en-US" dirty="0" smtClean="0"/>
              <a:t>What other small industries were there in the Roman Empire?</a:t>
            </a:r>
          </a:p>
          <a:p>
            <a:pPr marL="0" indent="0">
              <a:buNone/>
            </a:pPr>
            <a:r>
              <a:rPr lang="en-US" dirty="0" smtClean="0">
                <a:solidFill>
                  <a:srgbClr val="FF0000"/>
                </a:solidFill>
              </a:rPr>
              <a:t>Pottery, glassware, weapons, tools, jewelry, and textiles (cloth or woven fabric)</a:t>
            </a:r>
          </a:p>
          <a:p>
            <a:pPr marL="514350" indent="-514350">
              <a:buAutoNum type="arabicPeriod" startAt="9"/>
            </a:pPr>
            <a:r>
              <a:rPr lang="en-US" dirty="0" smtClean="0"/>
              <a:t>Romans traded on both </a:t>
            </a:r>
            <a:r>
              <a:rPr lang="en-US" dirty="0" smtClean="0">
                <a:solidFill>
                  <a:srgbClr val="FF0000"/>
                </a:solidFill>
              </a:rPr>
              <a:t>land </a:t>
            </a:r>
            <a:r>
              <a:rPr lang="en-US" dirty="0" smtClean="0"/>
              <a:t>and </a:t>
            </a:r>
            <a:r>
              <a:rPr lang="en-US" dirty="0" smtClean="0">
                <a:solidFill>
                  <a:srgbClr val="FF0000"/>
                </a:solidFill>
              </a:rPr>
              <a:t>sea.  </a:t>
            </a:r>
            <a:r>
              <a:rPr lang="en-US" dirty="0" smtClean="0"/>
              <a:t>Their </a:t>
            </a:r>
            <a:r>
              <a:rPr lang="en-US" dirty="0" smtClean="0">
                <a:solidFill>
                  <a:srgbClr val="FF0000"/>
                </a:solidFill>
              </a:rPr>
              <a:t>roads </a:t>
            </a:r>
            <a:r>
              <a:rPr lang="en-US" dirty="0" smtClean="0"/>
              <a:t>allowed for fast movement of goods, people and ideas. </a:t>
            </a:r>
          </a:p>
          <a:p>
            <a:pPr marL="514350" indent="-514350">
              <a:buAutoNum type="arabicPeriod" startAt="9"/>
            </a:pPr>
            <a:r>
              <a:rPr lang="en-US" dirty="0" smtClean="0"/>
              <a:t>What was challenging about trading over land?</a:t>
            </a:r>
          </a:p>
          <a:p>
            <a:pPr marL="0" indent="0">
              <a:buNone/>
            </a:pPr>
            <a:r>
              <a:rPr lang="en-US" dirty="0" smtClean="0">
                <a:solidFill>
                  <a:srgbClr val="FF0000"/>
                </a:solidFill>
              </a:rPr>
              <a:t>Transporting large loads by land was slow and expensive.  It could become dangerous because of raids and bad weather. </a:t>
            </a:r>
          </a:p>
          <a:p>
            <a:pPr marL="514350" indent="-514350">
              <a:buAutoNum type="arabicPeriod" startAt="11"/>
            </a:pPr>
            <a:r>
              <a:rPr lang="en-US" dirty="0" smtClean="0"/>
              <a:t>What were the positives of trading over water? </a:t>
            </a:r>
          </a:p>
          <a:p>
            <a:pPr marL="0" indent="0">
              <a:buNone/>
            </a:pPr>
            <a:r>
              <a:rPr lang="en-US" dirty="0" smtClean="0">
                <a:solidFill>
                  <a:srgbClr val="FF0000"/>
                </a:solidFill>
              </a:rPr>
              <a:t>Shipping goods over water was cheaper and easier than travel by land (especially after Augustus consolidated the navy and got rid of the pirates).</a:t>
            </a:r>
          </a:p>
          <a:p>
            <a:pPr marL="0" indent="0">
              <a:buNone/>
            </a:pPr>
            <a:r>
              <a:rPr lang="en-US" dirty="0" smtClean="0"/>
              <a:t>12.  The Romans had one of the world’s most developed system of </a:t>
            </a:r>
            <a:r>
              <a:rPr lang="en-US" dirty="0" smtClean="0">
                <a:solidFill>
                  <a:srgbClr val="FF0000"/>
                </a:solidFill>
              </a:rPr>
              <a:t>coinage.  </a:t>
            </a:r>
            <a:r>
              <a:rPr lang="en-US" dirty="0" smtClean="0"/>
              <a:t>What was put on </a:t>
            </a:r>
            <a:r>
              <a:rPr lang="en-US" dirty="0" smtClean="0">
                <a:solidFill>
                  <a:srgbClr val="FF0000"/>
                </a:solidFill>
              </a:rPr>
              <a:t>coins </a:t>
            </a:r>
            <a:r>
              <a:rPr lang="en-US" dirty="0" smtClean="0"/>
              <a:t>was used to sell ideas about the Empire to its people.  </a:t>
            </a:r>
            <a:endParaRPr lang="en-US" dirty="0"/>
          </a:p>
        </p:txBody>
      </p:sp>
    </p:spTree>
    <p:extLst>
      <p:ext uri="{BB962C8B-B14F-4D97-AF65-F5344CB8AC3E}">
        <p14:creationId xmlns:p14="http://schemas.microsoft.com/office/powerpoint/2010/main" val="246496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331</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Ancient Roman Economy</vt:lpstr>
      <vt:lpstr>Warm-up</vt:lpstr>
      <vt:lpstr>PowerPoint Presentation</vt:lpstr>
      <vt:lpstr>PowerPoint Presentation</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Roman Economy</dc:title>
  <dc:creator>avroome</dc:creator>
  <cp:lastModifiedBy>avroome</cp:lastModifiedBy>
  <cp:revision>8</cp:revision>
  <dcterms:created xsi:type="dcterms:W3CDTF">2017-03-17T00:31:13Z</dcterms:created>
  <dcterms:modified xsi:type="dcterms:W3CDTF">2017-03-17T14:25:36Z</dcterms:modified>
</cp:coreProperties>
</file>