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0345B52-206C-493B-9C5C-15E79479BC7B}" type="datetimeFigureOut">
              <a:rPr lang="en-US" smtClean="0"/>
              <a:pPr/>
              <a:t>1/8/2018</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48FF57C2-9D73-42BA-AD72-70B82D11CCEC}"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345B52-206C-493B-9C5C-15E79479BC7B}"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57C2-9D73-42BA-AD72-70B82D11CC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345B52-206C-493B-9C5C-15E79479BC7B}"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57C2-9D73-42BA-AD72-70B82D11CCEC}"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345B52-206C-493B-9C5C-15E79479BC7B}"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57C2-9D73-42BA-AD72-70B82D11CCEC}"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0345B52-206C-493B-9C5C-15E79479BC7B}" type="datetimeFigureOut">
              <a:rPr lang="en-US" smtClean="0"/>
              <a:pPr/>
              <a:t>1/8/2018</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48FF57C2-9D73-42BA-AD72-70B82D11CCEC}"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345B52-206C-493B-9C5C-15E79479BC7B}" type="datetimeFigureOut">
              <a:rPr lang="en-US" smtClean="0"/>
              <a:pPr/>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57C2-9D73-42BA-AD72-70B82D11CCEC}"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0345B52-206C-493B-9C5C-15E79479BC7B}" type="datetimeFigureOut">
              <a:rPr lang="en-US" smtClean="0"/>
              <a:pPr/>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F57C2-9D73-42BA-AD72-70B82D11CCEC}"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345B52-206C-493B-9C5C-15E79479BC7B}" type="datetimeFigureOut">
              <a:rPr lang="en-US" smtClean="0"/>
              <a:pPr/>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F57C2-9D73-42BA-AD72-70B82D11CCEC}"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45B52-206C-493B-9C5C-15E79479BC7B}" type="datetimeFigureOut">
              <a:rPr lang="en-US" smtClean="0"/>
              <a:pPr/>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F57C2-9D73-42BA-AD72-70B82D11CCEC}"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345B52-206C-493B-9C5C-15E79479BC7B}" type="datetimeFigureOut">
              <a:rPr lang="en-US" smtClean="0"/>
              <a:pPr/>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57C2-9D73-42BA-AD72-70B82D11CCE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345B52-206C-493B-9C5C-15E79479BC7B}" type="datetimeFigureOut">
              <a:rPr lang="en-US" smtClean="0"/>
              <a:pPr/>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57C2-9D73-42BA-AD72-70B82D11CCE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0345B52-206C-493B-9C5C-15E79479BC7B}" type="datetimeFigureOut">
              <a:rPr lang="en-US" smtClean="0"/>
              <a:pPr/>
              <a:t>1/8/2018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8FF57C2-9D73-42BA-AD72-70B82D11CCEC}"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CULTURE AND LEGACY OF ANCIENT GREECE</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9</a:t>
            </a:r>
            <a:br>
              <a:rPr lang="en-US" dirty="0" smtClean="0"/>
            </a:br>
            <a:r>
              <a:rPr lang="en-US" dirty="0" smtClean="0"/>
              <a:t>Philosophy</a:t>
            </a:r>
            <a:endParaRPr lang="en-US" dirty="0"/>
          </a:p>
        </p:txBody>
      </p:sp>
      <p:sp>
        <p:nvSpPr>
          <p:cNvPr id="3" name="Content Placeholder 2"/>
          <p:cNvSpPr>
            <a:spLocks noGrp="1"/>
          </p:cNvSpPr>
          <p:nvPr>
            <p:ph sz="quarter" idx="1"/>
          </p:nvPr>
        </p:nvSpPr>
        <p:spPr>
          <a:xfrm>
            <a:off x="152400" y="1295401"/>
            <a:ext cx="8839200" cy="3657600"/>
          </a:xfrm>
        </p:spPr>
        <p:txBody>
          <a:bodyPr>
            <a:normAutofit lnSpcReduction="10000"/>
          </a:bodyPr>
          <a:lstStyle/>
          <a:p>
            <a:pPr lvl="0">
              <a:buNone/>
            </a:pPr>
            <a:r>
              <a:rPr lang="en-US" dirty="0" smtClean="0"/>
              <a:t>15. What did Socrates encourage his students to do?</a:t>
            </a:r>
            <a:endParaRPr lang="en-US" dirty="0"/>
          </a:p>
          <a:p>
            <a:pPr>
              <a:buNone/>
            </a:pPr>
            <a:r>
              <a:rPr lang="en-US" dirty="0" smtClean="0">
                <a:solidFill>
                  <a:srgbClr val="FF0000"/>
                </a:solidFill>
              </a:rPr>
              <a:t>He encouraged them to question the world around them.</a:t>
            </a:r>
          </a:p>
          <a:p>
            <a:pPr lvl="0">
              <a:buNone/>
            </a:pPr>
            <a:r>
              <a:rPr lang="en-US" dirty="0" smtClean="0"/>
              <a:t>16. </a:t>
            </a:r>
            <a:r>
              <a:rPr lang="en-US" dirty="0"/>
              <a:t>After Socrates, which two philosophers emerge, and what do they do to become famous?</a:t>
            </a:r>
          </a:p>
          <a:p>
            <a:pPr>
              <a:buNone/>
            </a:pPr>
            <a:r>
              <a:rPr lang="en-US" dirty="0" smtClean="0">
                <a:solidFill>
                  <a:srgbClr val="FF0000"/>
                </a:solidFill>
              </a:rPr>
              <a:t>a. Plato – one of Socrates’ best students; he started a school of higher learning called “The Academy.”</a:t>
            </a:r>
            <a:endParaRPr lang="en-US" dirty="0">
              <a:solidFill>
                <a:srgbClr val="FF0000"/>
              </a:solidFill>
            </a:endParaRPr>
          </a:p>
          <a:p>
            <a:pPr>
              <a:buNone/>
            </a:pPr>
            <a:r>
              <a:rPr lang="en-US" dirty="0">
                <a:solidFill>
                  <a:srgbClr val="FF0000"/>
                </a:solidFill>
              </a:rPr>
              <a:t>b</a:t>
            </a:r>
            <a:r>
              <a:rPr lang="en-US" dirty="0" smtClean="0">
                <a:solidFill>
                  <a:srgbClr val="FF0000"/>
                </a:solidFill>
              </a:rPr>
              <a:t>. Aristotle – Plato’s brightest student; he invented debating method that followed rules of logic (series of speaking in questions)</a:t>
            </a:r>
            <a:endParaRPr lang="en-US" dirty="0">
              <a:solidFill>
                <a:srgbClr val="FF0000"/>
              </a:solidFill>
            </a:endParaRPr>
          </a:p>
          <a:p>
            <a:pPr>
              <a:buNone/>
            </a:pPr>
            <a:endParaRPr lang="en-US" dirty="0">
              <a:solidFill>
                <a:srgbClr val="FF0000"/>
              </a:solidFill>
            </a:endParaRPr>
          </a:p>
        </p:txBody>
      </p:sp>
      <p:pic>
        <p:nvPicPr>
          <p:cNvPr id="4" name="Picture 3" descr="http://geniussquared.com/wp-content/uploads/2011/03/Plato-Socrates-Aristotle.png"/>
          <p:cNvPicPr/>
          <p:nvPr/>
        </p:nvPicPr>
        <p:blipFill>
          <a:blip r:embed="rId2" cstate="print"/>
          <a:srcRect/>
          <a:stretch>
            <a:fillRect/>
          </a:stretch>
        </p:blipFill>
        <p:spPr bwMode="auto">
          <a:xfrm>
            <a:off x="1752600" y="4419600"/>
            <a:ext cx="5257800" cy="2326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10</a:t>
            </a:r>
            <a:br>
              <a:rPr lang="en-US" dirty="0" smtClean="0"/>
            </a:br>
            <a:r>
              <a:rPr lang="en-US" dirty="0" smtClean="0"/>
              <a:t>Science and Technology</a:t>
            </a:r>
            <a:endParaRPr lang="en-US" dirty="0"/>
          </a:p>
        </p:txBody>
      </p:sp>
      <p:sp>
        <p:nvSpPr>
          <p:cNvPr id="3" name="Content Placeholder 2"/>
          <p:cNvSpPr>
            <a:spLocks noGrp="1"/>
          </p:cNvSpPr>
          <p:nvPr>
            <p:ph sz="quarter" idx="1"/>
          </p:nvPr>
        </p:nvSpPr>
        <p:spPr>
          <a:xfrm>
            <a:off x="228600" y="1600201"/>
            <a:ext cx="8763000" cy="3657599"/>
          </a:xfrm>
        </p:spPr>
        <p:txBody>
          <a:bodyPr>
            <a:normAutofit fontScale="92500"/>
          </a:bodyPr>
          <a:lstStyle/>
          <a:p>
            <a:pPr lvl="0">
              <a:buNone/>
            </a:pPr>
            <a:r>
              <a:rPr lang="en-US" dirty="0" smtClean="0"/>
              <a:t>17. Six </a:t>
            </a:r>
            <a:r>
              <a:rPr lang="en-US" dirty="0"/>
              <a:t>astronomers and mathematicians are listed on this station. Name them and describe what they did to change the world.</a:t>
            </a:r>
          </a:p>
          <a:p>
            <a:pPr>
              <a:buNone/>
            </a:pPr>
            <a:r>
              <a:rPr lang="en-US" dirty="0">
                <a:solidFill>
                  <a:srgbClr val="FF0000"/>
                </a:solidFill>
              </a:rPr>
              <a:t>a</a:t>
            </a:r>
            <a:r>
              <a:rPr lang="en-US" dirty="0" smtClean="0">
                <a:solidFill>
                  <a:srgbClr val="FF0000"/>
                </a:solidFill>
              </a:rPr>
              <a:t>. </a:t>
            </a:r>
            <a:r>
              <a:rPr lang="en-US" dirty="0" err="1" smtClean="0">
                <a:solidFill>
                  <a:srgbClr val="FF0000"/>
                </a:solidFill>
              </a:rPr>
              <a:t>Erathosthenes</a:t>
            </a:r>
            <a:r>
              <a:rPr lang="en-US" dirty="0" smtClean="0">
                <a:solidFill>
                  <a:srgbClr val="FF0000"/>
                </a:solidFill>
              </a:rPr>
              <a:t> – estimated distance around Earth</a:t>
            </a:r>
            <a:endParaRPr lang="en-US" dirty="0">
              <a:solidFill>
                <a:srgbClr val="FF0000"/>
              </a:solidFill>
            </a:endParaRPr>
          </a:p>
          <a:p>
            <a:pPr>
              <a:buNone/>
            </a:pPr>
            <a:r>
              <a:rPr lang="en-US" dirty="0">
                <a:solidFill>
                  <a:srgbClr val="FF0000"/>
                </a:solidFill>
              </a:rPr>
              <a:t>b</a:t>
            </a:r>
            <a:r>
              <a:rPr lang="en-US" dirty="0" smtClean="0">
                <a:solidFill>
                  <a:srgbClr val="FF0000"/>
                </a:solidFill>
              </a:rPr>
              <a:t>. Ptolemy – said Earth was center of universe</a:t>
            </a:r>
            <a:endParaRPr lang="en-US" dirty="0">
              <a:solidFill>
                <a:srgbClr val="FF0000"/>
              </a:solidFill>
            </a:endParaRPr>
          </a:p>
          <a:p>
            <a:pPr>
              <a:buNone/>
            </a:pPr>
            <a:r>
              <a:rPr lang="en-US" dirty="0">
                <a:solidFill>
                  <a:srgbClr val="FF0000"/>
                </a:solidFill>
              </a:rPr>
              <a:t>c</a:t>
            </a:r>
            <a:r>
              <a:rPr lang="en-US" dirty="0" smtClean="0">
                <a:solidFill>
                  <a:srgbClr val="FF0000"/>
                </a:solidFill>
              </a:rPr>
              <a:t>. Aristarchus – estimated size of sun</a:t>
            </a:r>
          </a:p>
          <a:p>
            <a:pPr>
              <a:buNone/>
            </a:pPr>
            <a:r>
              <a:rPr lang="en-US" dirty="0" smtClean="0">
                <a:solidFill>
                  <a:srgbClr val="FF0000"/>
                </a:solidFill>
              </a:rPr>
              <a:t>d. </a:t>
            </a:r>
            <a:r>
              <a:rPr lang="en-US" dirty="0" err="1" smtClean="0">
                <a:solidFill>
                  <a:srgbClr val="FF0000"/>
                </a:solidFill>
              </a:rPr>
              <a:t>Hypatia</a:t>
            </a:r>
            <a:r>
              <a:rPr lang="en-US" dirty="0" smtClean="0">
                <a:solidFill>
                  <a:srgbClr val="FF0000"/>
                </a:solidFill>
              </a:rPr>
              <a:t> – first female mathematician and leader in geometry</a:t>
            </a:r>
            <a:endParaRPr lang="en-US" dirty="0">
              <a:solidFill>
                <a:srgbClr val="FF0000"/>
              </a:solidFill>
            </a:endParaRPr>
          </a:p>
          <a:p>
            <a:pPr>
              <a:buNone/>
            </a:pPr>
            <a:r>
              <a:rPr lang="en-US" dirty="0">
                <a:solidFill>
                  <a:srgbClr val="FF0000"/>
                </a:solidFill>
              </a:rPr>
              <a:t>e</a:t>
            </a:r>
            <a:r>
              <a:rPr lang="en-US" dirty="0" smtClean="0">
                <a:solidFill>
                  <a:srgbClr val="FF0000"/>
                </a:solidFill>
              </a:rPr>
              <a:t>. Archimedes – explained laws of levers and simple machines</a:t>
            </a:r>
            <a:endParaRPr lang="en-US" dirty="0">
              <a:solidFill>
                <a:srgbClr val="FF0000"/>
              </a:solidFill>
            </a:endParaRPr>
          </a:p>
          <a:p>
            <a:pPr>
              <a:buNone/>
            </a:pPr>
            <a:r>
              <a:rPr lang="en-US" dirty="0">
                <a:solidFill>
                  <a:srgbClr val="FF0000"/>
                </a:solidFill>
              </a:rPr>
              <a:t>f</a:t>
            </a:r>
            <a:r>
              <a:rPr lang="en-US" dirty="0" smtClean="0">
                <a:solidFill>
                  <a:srgbClr val="FF0000"/>
                </a:solidFill>
              </a:rPr>
              <a:t>. Euclid – founder of geometry</a:t>
            </a:r>
            <a:endParaRPr lang="en-US" dirty="0">
              <a:solidFill>
                <a:srgbClr val="FF0000"/>
              </a:solidFill>
            </a:endParaRPr>
          </a:p>
          <a:p>
            <a:pPr>
              <a:buNone/>
            </a:pPr>
            <a:endParaRPr lang="en-US" dirty="0"/>
          </a:p>
        </p:txBody>
      </p:sp>
      <p:pic>
        <p:nvPicPr>
          <p:cNvPr id="4" name="Picture 3" descr="http://www.bkahn.us/pix/euclid.gif"/>
          <p:cNvPicPr/>
          <p:nvPr/>
        </p:nvPicPr>
        <p:blipFill>
          <a:blip r:embed="rId2" cstate="print"/>
          <a:srcRect/>
          <a:stretch>
            <a:fillRect/>
          </a:stretch>
        </p:blipFill>
        <p:spPr bwMode="auto">
          <a:xfrm>
            <a:off x="1905000" y="5257800"/>
            <a:ext cx="5486400" cy="1335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fontScale="90000"/>
          </a:bodyPr>
          <a:lstStyle/>
          <a:p>
            <a:r>
              <a:rPr lang="en-US" dirty="0" smtClean="0"/>
              <a:t/>
            </a:r>
            <a:br>
              <a:rPr lang="en-US" dirty="0" smtClean="0"/>
            </a:br>
            <a:r>
              <a:rPr lang="en-US" dirty="0" smtClean="0"/>
              <a:t/>
            </a:r>
            <a:br>
              <a:rPr lang="en-US" dirty="0" smtClean="0"/>
            </a:br>
            <a:r>
              <a:rPr lang="en-US" dirty="0" smtClean="0"/>
              <a:t>Bonus</a:t>
            </a:r>
            <a:br>
              <a:rPr lang="en-US" dirty="0" smtClean="0"/>
            </a:br>
            <a:r>
              <a:rPr lang="en-US" dirty="0" smtClean="0"/>
              <a:t> Can you answer the riddle </a:t>
            </a:r>
            <a:br>
              <a:rPr lang="en-US" dirty="0" smtClean="0"/>
            </a:br>
            <a:r>
              <a:rPr lang="en-US" dirty="0" smtClean="0"/>
              <a:t>of the Sphinx?</a:t>
            </a:r>
            <a:br>
              <a:rPr lang="en-US" dirty="0" smtClean="0"/>
            </a:br>
            <a:r>
              <a:rPr lang="en-US" dirty="0" smtClean="0"/>
              <a:t>“What goes on four legs in the morning, on two legs at noon and on three legs in the evening?”</a:t>
            </a:r>
            <a:br>
              <a:rPr lang="en-US" dirty="0" smtClean="0"/>
            </a:br>
            <a:r>
              <a:rPr lang="en-US" dirty="0" smtClean="0"/>
              <a:t/>
            </a:r>
            <a:br>
              <a:rPr lang="en-US" dirty="0" smtClean="0"/>
            </a:br>
            <a:r>
              <a:rPr lang="en-US" dirty="0" smtClean="0">
                <a:solidFill>
                  <a:srgbClr val="FF0000"/>
                </a:solidFill>
              </a:rPr>
              <a:t>The life-cycle of a person.</a:t>
            </a:r>
            <a:endParaRPr lang="en-US" dirty="0">
              <a:solidFill>
                <a:srgbClr val="FF0000"/>
              </a:solidFill>
            </a:endParaRPr>
          </a:p>
        </p:txBody>
      </p:sp>
      <p:sp>
        <p:nvSpPr>
          <p:cNvPr id="3" name="Content Placeholder 2"/>
          <p:cNvSpPr>
            <a:spLocks noGrp="1"/>
          </p:cNvSpPr>
          <p:nvPr>
            <p:ph sz="quarter" idx="1"/>
          </p:nvPr>
        </p:nvSpPr>
        <p:spPr>
          <a:xfrm>
            <a:off x="457200" y="3886200"/>
            <a:ext cx="8229600" cy="2239963"/>
          </a:xfrm>
        </p:spPr>
        <p:txBody>
          <a:bodyPr/>
          <a:lstStyle/>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1</a:t>
            </a:r>
            <a:br>
              <a:rPr lang="en-US" dirty="0" smtClean="0"/>
            </a:br>
            <a:r>
              <a:rPr lang="en-US" dirty="0" smtClean="0"/>
              <a:t>The Gods and Myths</a:t>
            </a:r>
            <a:endParaRPr lang="en-US" dirty="0"/>
          </a:p>
        </p:txBody>
      </p:sp>
      <p:sp>
        <p:nvSpPr>
          <p:cNvPr id="3" name="Content Placeholder 2"/>
          <p:cNvSpPr>
            <a:spLocks noGrp="1"/>
          </p:cNvSpPr>
          <p:nvPr>
            <p:ph sz="quarter" idx="1"/>
          </p:nvPr>
        </p:nvSpPr>
        <p:spPr>
          <a:xfrm>
            <a:off x="228600" y="1600200"/>
            <a:ext cx="5410200" cy="4525963"/>
          </a:xfrm>
        </p:spPr>
        <p:txBody>
          <a:bodyPr>
            <a:normAutofit/>
          </a:bodyPr>
          <a:lstStyle/>
          <a:p>
            <a:pPr marL="514350" lvl="0" indent="-514350">
              <a:buAutoNum type="arabicPeriod"/>
            </a:pPr>
            <a:r>
              <a:rPr lang="en-US" dirty="0" smtClean="0"/>
              <a:t>What </a:t>
            </a:r>
            <a:r>
              <a:rPr lang="en-US" dirty="0"/>
              <a:t>are the purposes of myths in Greek culture</a:t>
            </a:r>
            <a:r>
              <a:rPr lang="en-US" dirty="0" smtClean="0"/>
              <a:t>?</a:t>
            </a:r>
          </a:p>
          <a:p>
            <a:pPr marL="514350" lvl="0" indent="-514350">
              <a:buNone/>
            </a:pPr>
            <a:r>
              <a:rPr lang="en-US" dirty="0" smtClean="0">
                <a:solidFill>
                  <a:srgbClr val="FF0000"/>
                </a:solidFill>
              </a:rPr>
              <a:t>Myths were used to explain the world around them.</a:t>
            </a:r>
            <a:endParaRPr lang="en-US" dirty="0">
              <a:solidFill>
                <a:srgbClr val="FF0000"/>
              </a:solidFill>
            </a:endParaRPr>
          </a:p>
          <a:p>
            <a:pPr>
              <a:buNone/>
            </a:pPr>
            <a:r>
              <a:rPr lang="en-US" dirty="0"/>
              <a:t> </a:t>
            </a:r>
          </a:p>
          <a:p>
            <a:pPr lvl="0">
              <a:buNone/>
            </a:pPr>
            <a:r>
              <a:rPr lang="en-US" dirty="0" smtClean="0"/>
              <a:t>2. Greek gods were known to be divine.  Using the context clues of the reading, what do you think is a good synonym for the word divine?</a:t>
            </a:r>
          </a:p>
          <a:p>
            <a:pPr lvl="0">
              <a:buNone/>
            </a:pPr>
            <a:r>
              <a:rPr lang="en-US" dirty="0" smtClean="0">
                <a:solidFill>
                  <a:srgbClr val="FF0000"/>
                </a:solidFill>
              </a:rPr>
              <a:t>               God-like, holy  .</a:t>
            </a:r>
            <a:endParaRPr lang="en-US" dirty="0">
              <a:solidFill>
                <a:srgbClr val="FF0000"/>
              </a:solidFill>
            </a:endParaRPr>
          </a:p>
          <a:p>
            <a:pPr>
              <a:buNone/>
            </a:pPr>
            <a:endParaRPr lang="en-US" dirty="0"/>
          </a:p>
        </p:txBody>
      </p:sp>
      <p:pic>
        <p:nvPicPr>
          <p:cNvPr id="4" name="Picture 3" descr="https://encrypted-tbn1.gstatic.com/images?q=tbn:ANd9GcRuvwy-ROlLWQ8aDOFSfi0uyuWZId1iD3XleYbQ1UPAPmzPmldg"/>
          <p:cNvPicPr/>
          <p:nvPr/>
        </p:nvPicPr>
        <p:blipFill>
          <a:blip r:embed="rId2" cstate="print"/>
          <a:srcRect/>
          <a:stretch>
            <a:fillRect/>
          </a:stretch>
        </p:blipFill>
        <p:spPr bwMode="auto">
          <a:xfrm>
            <a:off x="5867400" y="1981200"/>
            <a:ext cx="3200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2 </a:t>
            </a:r>
            <a:br>
              <a:rPr lang="en-US" dirty="0" smtClean="0"/>
            </a:br>
            <a:r>
              <a:rPr lang="en-US" dirty="0" smtClean="0"/>
              <a:t>City-States and the Gods</a:t>
            </a:r>
            <a:endParaRPr lang="en-US" dirty="0"/>
          </a:p>
        </p:txBody>
      </p:sp>
      <p:sp>
        <p:nvSpPr>
          <p:cNvPr id="3" name="Content Placeholder 2"/>
          <p:cNvSpPr>
            <a:spLocks noGrp="1"/>
          </p:cNvSpPr>
          <p:nvPr>
            <p:ph sz="quarter" idx="1"/>
          </p:nvPr>
        </p:nvSpPr>
        <p:spPr>
          <a:xfrm>
            <a:off x="4191000" y="1600200"/>
            <a:ext cx="4800600" cy="4953000"/>
          </a:xfrm>
        </p:spPr>
        <p:txBody>
          <a:bodyPr>
            <a:normAutofit fontScale="70000" lnSpcReduction="20000"/>
          </a:bodyPr>
          <a:lstStyle/>
          <a:p>
            <a:pPr lvl="0">
              <a:buNone/>
            </a:pPr>
            <a:r>
              <a:rPr lang="en-US" sz="3400" dirty="0" smtClean="0"/>
              <a:t>3. What </a:t>
            </a:r>
            <a:r>
              <a:rPr lang="en-US" sz="3400" dirty="0"/>
              <a:t>does every city-state in Ancient Greece have? (give an example</a:t>
            </a:r>
            <a:r>
              <a:rPr lang="en-US" sz="3400" dirty="0" smtClean="0"/>
              <a:t>)</a:t>
            </a:r>
          </a:p>
          <a:p>
            <a:pPr lvl="0">
              <a:buNone/>
            </a:pPr>
            <a:r>
              <a:rPr lang="en-US" sz="3400" dirty="0" smtClean="0">
                <a:solidFill>
                  <a:srgbClr val="FF0000"/>
                </a:solidFill>
              </a:rPr>
              <a:t>Every city-state had a god or goddess to protect it (and temples too). Athens had Athena.</a:t>
            </a:r>
            <a:endParaRPr lang="en-US" sz="3400" dirty="0">
              <a:solidFill>
                <a:srgbClr val="FF0000"/>
              </a:solidFill>
            </a:endParaRPr>
          </a:p>
          <a:p>
            <a:pPr>
              <a:buNone/>
            </a:pPr>
            <a:r>
              <a:rPr lang="en-US" sz="3400" dirty="0"/>
              <a:t> </a:t>
            </a:r>
          </a:p>
          <a:p>
            <a:pPr lvl="0">
              <a:buNone/>
            </a:pPr>
            <a:r>
              <a:rPr lang="en-US" sz="3400" dirty="0" smtClean="0"/>
              <a:t>4. How </a:t>
            </a:r>
            <a:r>
              <a:rPr lang="en-US" sz="3400" dirty="0"/>
              <a:t>do we know </a:t>
            </a:r>
            <a:r>
              <a:rPr lang="en-US" sz="3400" dirty="0" smtClean="0"/>
              <a:t>about </a:t>
            </a:r>
            <a:r>
              <a:rPr lang="en-US" sz="3400" dirty="0"/>
              <a:t>the culture and gods in Ancient Greece</a:t>
            </a:r>
            <a:r>
              <a:rPr lang="en-US" sz="3400" dirty="0" smtClean="0"/>
              <a:t>?</a:t>
            </a:r>
          </a:p>
          <a:p>
            <a:pPr lvl="0">
              <a:buNone/>
            </a:pPr>
            <a:r>
              <a:rPr lang="en-US" sz="3400" dirty="0" smtClean="0">
                <a:solidFill>
                  <a:srgbClr val="FF0000"/>
                </a:solidFill>
              </a:rPr>
              <a:t>We know this from what has passed down from word of mouth, fables, songs, poetry, and art.</a:t>
            </a:r>
            <a:endParaRPr lang="en-US" sz="3400" dirty="0">
              <a:solidFill>
                <a:srgbClr val="FF0000"/>
              </a:solidFill>
            </a:endParaRPr>
          </a:p>
          <a:p>
            <a:pPr>
              <a:buNone/>
            </a:pPr>
            <a:endParaRPr lang="en-US" dirty="0"/>
          </a:p>
        </p:txBody>
      </p:sp>
      <p:pic>
        <p:nvPicPr>
          <p:cNvPr id="4" name="Picture 3" descr="http://www.racialicious.com/wp-content/uploads/2012/03/Daulaires-Greek-gods-genealogy1.jpg"/>
          <p:cNvPicPr/>
          <p:nvPr/>
        </p:nvPicPr>
        <p:blipFill>
          <a:blip r:embed="rId2" cstate="print"/>
          <a:srcRect/>
          <a:stretch>
            <a:fillRect/>
          </a:stretch>
        </p:blipFill>
        <p:spPr bwMode="auto">
          <a:xfrm>
            <a:off x="228600" y="1600200"/>
            <a:ext cx="3657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3</a:t>
            </a:r>
            <a:br>
              <a:rPr lang="en-US" dirty="0" smtClean="0"/>
            </a:br>
            <a:r>
              <a:rPr lang="en-US" dirty="0" smtClean="0"/>
              <a:t>Honoring the Gods</a:t>
            </a:r>
            <a:endParaRPr lang="en-US" dirty="0"/>
          </a:p>
        </p:txBody>
      </p:sp>
      <p:sp>
        <p:nvSpPr>
          <p:cNvPr id="3" name="Content Placeholder 2"/>
          <p:cNvSpPr>
            <a:spLocks noGrp="1"/>
          </p:cNvSpPr>
          <p:nvPr>
            <p:ph sz="quarter" idx="1"/>
          </p:nvPr>
        </p:nvSpPr>
        <p:spPr>
          <a:xfrm>
            <a:off x="152400" y="1600200"/>
            <a:ext cx="5562600" cy="5105400"/>
          </a:xfrm>
        </p:spPr>
        <p:txBody>
          <a:bodyPr>
            <a:noAutofit/>
          </a:bodyPr>
          <a:lstStyle/>
          <a:p>
            <a:pPr lvl="0">
              <a:buNone/>
            </a:pPr>
            <a:r>
              <a:rPr lang="en-US" sz="2400" dirty="0" smtClean="0"/>
              <a:t>5. Why </a:t>
            </a:r>
            <a:r>
              <a:rPr lang="en-US" sz="2400" dirty="0"/>
              <a:t>did the Ancient Greeks spend so much time honoring the gods</a:t>
            </a:r>
            <a:r>
              <a:rPr lang="en-US" sz="2400" dirty="0" smtClean="0"/>
              <a:t>?</a:t>
            </a:r>
          </a:p>
          <a:p>
            <a:pPr lvl="0">
              <a:buNone/>
            </a:pPr>
            <a:r>
              <a:rPr lang="en-US" sz="2400" dirty="0" smtClean="0">
                <a:solidFill>
                  <a:srgbClr val="FF0000"/>
                </a:solidFill>
              </a:rPr>
              <a:t>They believed an angry god caused trouble; they wanted to ensure the gods were happy and satisfied</a:t>
            </a:r>
            <a:r>
              <a:rPr lang="en-US" sz="2400" dirty="0" smtClean="0"/>
              <a:t>.</a:t>
            </a:r>
            <a:endParaRPr lang="en-US" sz="2400" dirty="0"/>
          </a:p>
          <a:p>
            <a:pPr>
              <a:buNone/>
            </a:pPr>
            <a:r>
              <a:rPr lang="en-US" sz="2400" dirty="0"/>
              <a:t> </a:t>
            </a:r>
            <a:r>
              <a:rPr lang="en-US" sz="2400" dirty="0" smtClean="0"/>
              <a:t>6. How </a:t>
            </a:r>
            <a:r>
              <a:rPr lang="en-US" sz="2400" dirty="0"/>
              <a:t>were the original Ancient Greek Olympics different than our present-day </a:t>
            </a:r>
            <a:r>
              <a:rPr lang="en-US" sz="2400" dirty="0" smtClean="0"/>
              <a:t>Olympics?</a:t>
            </a:r>
          </a:p>
          <a:p>
            <a:r>
              <a:rPr lang="en-US" sz="2400" dirty="0" smtClean="0">
                <a:solidFill>
                  <a:srgbClr val="FF0000"/>
                </a:solidFill>
              </a:rPr>
              <a:t>Ancient Greeks participated naked</a:t>
            </a:r>
          </a:p>
          <a:p>
            <a:r>
              <a:rPr lang="en-US" sz="2400" dirty="0" smtClean="0">
                <a:solidFill>
                  <a:srgbClr val="FF0000"/>
                </a:solidFill>
              </a:rPr>
              <a:t>the first Olympics had only foot-races </a:t>
            </a:r>
          </a:p>
          <a:p>
            <a:r>
              <a:rPr lang="en-US" sz="2400" dirty="0" smtClean="0">
                <a:solidFill>
                  <a:srgbClr val="FF0000"/>
                </a:solidFill>
              </a:rPr>
              <a:t>In Ancient Greece, the Olympics was done to honor the gods (today is more for national or individual sport)</a:t>
            </a:r>
            <a:endParaRPr lang="en-US" sz="2400" dirty="0">
              <a:solidFill>
                <a:srgbClr val="FF0000"/>
              </a:solidFill>
            </a:endParaRPr>
          </a:p>
        </p:txBody>
      </p:sp>
      <p:pic>
        <p:nvPicPr>
          <p:cNvPr id="4" name="Picture 3" descr="http://sd.keepcalm-o-matic.co.uk/i/keep-calm-and-believe-in-the-greek-gods-1.png"/>
          <p:cNvPicPr/>
          <p:nvPr/>
        </p:nvPicPr>
        <p:blipFill>
          <a:blip r:embed="rId2" cstate="print"/>
          <a:srcRect/>
          <a:stretch>
            <a:fillRect/>
          </a:stretch>
        </p:blipFill>
        <p:spPr bwMode="auto">
          <a:xfrm>
            <a:off x="5791200" y="1600200"/>
            <a:ext cx="3200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Station 4</a:t>
            </a:r>
            <a:br>
              <a:rPr lang="en-US" dirty="0" smtClean="0"/>
            </a:br>
            <a:r>
              <a:rPr lang="en-US" dirty="0" smtClean="0"/>
              <a:t>Greek Literature</a:t>
            </a:r>
            <a:br>
              <a:rPr lang="en-US" dirty="0" smtClean="0"/>
            </a:br>
            <a:endParaRPr lang="en-US" dirty="0"/>
          </a:p>
        </p:txBody>
      </p:sp>
      <p:sp>
        <p:nvSpPr>
          <p:cNvPr id="3" name="Content Placeholder 2"/>
          <p:cNvSpPr>
            <a:spLocks noGrp="1"/>
          </p:cNvSpPr>
          <p:nvPr>
            <p:ph sz="quarter" idx="1"/>
          </p:nvPr>
        </p:nvSpPr>
        <p:spPr>
          <a:xfrm>
            <a:off x="457200" y="1600200"/>
            <a:ext cx="4267200" cy="4525963"/>
          </a:xfrm>
        </p:spPr>
        <p:txBody>
          <a:bodyPr>
            <a:normAutofit/>
          </a:bodyPr>
          <a:lstStyle/>
          <a:p>
            <a:pPr lvl="0">
              <a:buNone/>
            </a:pPr>
            <a:r>
              <a:rPr lang="en-US" dirty="0" smtClean="0"/>
              <a:t>7. </a:t>
            </a:r>
            <a:r>
              <a:rPr lang="en-US" dirty="0"/>
              <a:t>What famous writers were there in Ancient Greece, what did each of them write?</a:t>
            </a:r>
          </a:p>
          <a:p>
            <a:pPr>
              <a:buNone/>
            </a:pPr>
            <a:r>
              <a:rPr lang="en-US" dirty="0"/>
              <a:t>a</a:t>
            </a:r>
            <a:r>
              <a:rPr lang="en-US" dirty="0" smtClean="0"/>
              <a:t>. </a:t>
            </a:r>
            <a:r>
              <a:rPr lang="en-US" dirty="0" smtClean="0">
                <a:solidFill>
                  <a:srgbClr val="FF0000"/>
                </a:solidFill>
              </a:rPr>
              <a:t>Homer wrote epic poems like the </a:t>
            </a:r>
            <a:r>
              <a:rPr lang="en-US" u="sng" dirty="0" smtClean="0">
                <a:solidFill>
                  <a:srgbClr val="FF0000"/>
                </a:solidFill>
              </a:rPr>
              <a:t>Iliad</a:t>
            </a:r>
            <a:r>
              <a:rPr lang="en-US" dirty="0" smtClean="0">
                <a:solidFill>
                  <a:srgbClr val="FF0000"/>
                </a:solidFill>
              </a:rPr>
              <a:t> and the </a:t>
            </a:r>
            <a:r>
              <a:rPr lang="en-US" u="sng" dirty="0" smtClean="0">
                <a:solidFill>
                  <a:srgbClr val="FF0000"/>
                </a:solidFill>
              </a:rPr>
              <a:t>Odyssey</a:t>
            </a:r>
            <a:endParaRPr lang="en-US" u="sng" dirty="0">
              <a:solidFill>
                <a:srgbClr val="FF0000"/>
              </a:solidFill>
            </a:endParaRPr>
          </a:p>
          <a:p>
            <a:pPr>
              <a:buNone/>
            </a:pPr>
            <a:r>
              <a:rPr lang="en-US" dirty="0"/>
              <a:t>b</a:t>
            </a:r>
            <a:r>
              <a:rPr lang="en-US" dirty="0" smtClean="0"/>
              <a:t>. </a:t>
            </a:r>
            <a:r>
              <a:rPr lang="en-US" dirty="0" smtClean="0">
                <a:solidFill>
                  <a:srgbClr val="FF0000"/>
                </a:solidFill>
              </a:rPr>
              <a:t>Aesop wrote fables like the “Tortoise and the Hare.”</a:t>
            </a:r>
            <a:endParaRPr lang="en-US" dirty="0">
              <a:solidFill>
                <a:srgbClr val="FF0000"/>
              </a:solidFill>
            </a:endParaRPr>
          </a:p>
        </p:txBody>
      </p:sp>
      <p:pic>
        <p:nvPicPr>
          <p:cNvPr id="4" name="Picture 3" descr="http://www.crystalinks.com/trojanhorse.jpg"/>
          <p:cNvPicPr/>
          <p:nvPr/>
        </p:nvPicPr>
        <p:blipFill>
          <a:blip r:embed="rId2" cstate="print"/>
          <a:srcRect/>
          <a:stretch>
            <a:fillRect/>
          </a:stretch>
        </p:blipFill>
        <p:spPr bwMode="auto">
          <a:xfrm>
            <a:off x="5638800" y="1600200"/>
            <a:ext cx="2971800" cy="1828800"/>
          </a:xfrm>
          <a:prstGeom prst="rect">
            <a:avLst/>
          </a:prstGeom>
          <a:noFill/>
          <a:ln w="9525">
            <a:noFill/>
            <a:miter lim="800000"/>
            <a:headEnd/>
            <a:tailEnd/>
          </a:ln>
        </p:spPr>
      </p:pic>
      <p:pic>
        <p:nvPicPr>
          <p:cNvPr id="6" name="Picture 5" descr="http://cb.pbsstatic.com/xl/93/6793/9780760716793.jpg"/>
          <p:cNvPicPr/>
          <p:nvPr/>
        </p:nvPicPr>
        <p:blipFill>
          <a:blip r:embed="rId3" cstate="print"/>
          <a:srcRect/>
          <a:stretch>
            <a:fillRect/>
          </a:stretch>
        </p:blipFill>
        <p:spPr bwMode="auto">
          <a:xfrm>
            <a:off x="6096000" y="3733800"/>
            <a:ext cx="2133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5</a:t>
            </a:r>
            <a:br>
              <a:rPr lang="en-US" dirty="0" smtClean="0"/>
            </a:br>
            <a:r>
              <a:rPr lang="en-US" dirty="0" smtClean="0"/>
              <a:t>Greek Theater and Drama</a:t>
            </a:r>
            <a:endParaRPr lang="en-US" dirty="0"/>
          </a:p>
        </p:txBody>
      </p:sp>
      <p:sp>
        <p:nvSpPr>
          <p:cNvPr id="3" name="Content Placeholder 2"/>
          <p:cNvSpPr>
            <a:spLocks noGrp="1"/>
          </p:cNvSpPr>
          <p:nvPr>
            <p:ph sz="quarter" idx="1"/>
          </p:nvPr>
        </p:nvSpPr>
        <p:spPr>
          <a:xfrm>
            <a:off x="3124200" y="1600200"/>
            <a:ext cx="5562600" cy="4525963"/>
          </a:xfrm>
        </p:spPr>
        <p:txBody>
          <a:bodyPr>
            <a:normAutofit/>
          </a:bodyPr>
          <a:lstStyle/>
          <a:p>
            <a:pPr lvl="0">
              <a:buNone/>
            </a:pPr>
            <a:r>
              <a:rPr lang="en-US" dirty="0" smtClean="0"/>
              <a:t>8. What </a:t>
            </a:r>
            <a:r>
              <a:rPr lang="en-US" dirty="0"/>
              <a:t>two types of drama were invented by the Greeks? (define each)</a:t>
            </a:r>
          </a:p>
          <a:p>
            <a:pPr>
              <a:buNone/>
            </a:pPr>
            <a:r>
              <a:rPr lang="en-US" dirty="0"/>
              <a:t>a</a:t>
            </a:r>
            <a:r>
              <a:rPr lang="en-US" dirty="0" smtClean="0"/>
              <a:t>. </a:t>
            </a:r>
            <a:r>
              <a:rPr lang="en-US" dirty="0" smtClean="0">
                <a:solidFill>
                  <a:srgbClr val="FF0000"/>
                </a:solidFill>
              </a:rPr>
              <a:t>Tragedy: serious drama that shows the downfall of a main character (usually end sad)</a:t>
            </a:r>
            <a:endParaRPr lang="en-US" dirty="0">
              <a:solidFill>
                <a:srgbClr val="FF0000"/>
              </a:solidFill>
            </a:endParaRPr>
          </a:p>
          <a:p>
            <a:pPr>
              <a:buNone/>
            </a:pPr>
            <a:r>
              <a:rPr lang="en-US" dirty="0"/>
              <a:t>b</a:t>
            </a:r>
            <a:r>
              <a:rPr lang="en-US" dirty="0" smtClean="0"/>
              <a:t>. </a:t>
            </a:r>
            <a:r>
              <a:rPr lang="en-US" dirty="0" smtClean="0">
                <a:solidFill>
                  <a:srgbClr val="FF0000"/>
                </a:solidFill>
              </a:rPr>
              <a:t>Comedy: less serious work, often makes fun of politics, important people, and ideas of the time, usually ended happily)</a:t>
            </a:r>
            <a:endParaRPr lang="en-US" dirty="0">
              <a:solidFill>
                <a:srgbClr val="FF0000"/>
              </a:solidFill>
            </a:endParaRPr>
          </a:p>
          <a:p>
            <a:pPr>
              <a:buNone/>
            </a:pPr>
            <a:endParaRPr lang="en-US" dirty="0"/>
          </a:p>
        </p:txBody>
      </p:sp>
      <p:pic>
        <p:nvPicPr>
          <p:cNvPr id="4" name="Picture 3" descr="https://encrypted-tbn3.gstatic.com/images?q=tbn:ANd9GcRhnIgO5vLiLA0oYEwuPLpxmVD5coavKhYjLtqwKhHJIlxT27LeKQ"/>
          <p:cNvPicPr/>
          <p:nvPr/>
        </p:nvPicPr>
        <p:blipFill>
          <a:blip r:embed="rId2" cstate="print"/>
          <a:srcRect/>
          <a:stretch>
            <a:fillRect/>
          </a:stretch>
        </p:blipFill>
        <p:spPr bwMode="auto">
          <a:xfrm>
            <a:off x="152400" y="2362200"/>
            <a:ext cx="2895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6</a:t>
            </a:r>
            <a:br>
              <a:rPr lang="en-US" dirty="0" smtClean="0"/>
            </a:br>
            <a:r>
              <a:rPr lang="en-US" dirty="0" smtClean="0"/>
              <a:t>Greek Art</a:t>
            </a:r>
            <a:endParaRPr lang="en-US" dirty="0"/>
          </a:p>
        </p:txBody>
      </p:sp>
      <p:sp>
        <p:nvSpPr>
          <p:cNvPr id="3" name="Content Placeholder 2"/>
          <p:cNvSpPr>
            <a:spLocks noGrp="1"/>
          </p:cNvSpPr>
          <p:nvPr>
            <p:ph sz="quarter" idx="1"/>
          </p:nvPr>
        </p:nvSpPr>
        <p:spPr>
          <a:xfrm>
            <a:off x="2895600" y="1600200"/>
            <a:ext cx="6019800" cy="5105400"/>
          </a:xfrm>
        </p:spPr>
        <p:txBody>
          <a:bodyPr>
            <a:normAutofit/>
          </a:bodyPr>
          <a:lstStyle/>
          <a:p>
            <a:pPr lvl="0">
              <a:buNone/>
            </a:pPr>
            <a:r>
              <a:rPr lang="en-US" dirty="0" smtClean="0"/>
              <a:t>9. What </a:t>
            </a:r>
            <a:r>
              <a:rPr lang="en-US" dirty="0"/>
              <a:t>can we learn from studying Ancient Greek artwork</a:t>
            </a:r>
            <a:r>
              <a:rPr lang="en-US" dirty="0" smtClean="0"/>
              <a:t>?</a:t>
            </a:r>
          </a:p>
          <a:p>
            <a:pPr lvl="0">
              <a:buNone/>
            </a:pPr>
            <a:r>
              <a:rPr lang="en-US" dirty="0" smtClean="0">
                <a:solidFill>
                  <a:srgbClr val="FF0000"/>
                </a:solidFill>
              </a:rPr>
              <a:t>Art can’t always be taken at face-value for how Greeks looked since it glorified humans.  It also tells us what the Greeks valued in regards to the human form.</a:t>
            </a:r>
            <a:endParaRPr lang="en-US" dirty="0"/>
          </a:p>
          <a:p>
            <a:pPr lvl="0">
              <a:buNone/>
            </a:pPr>
            <a:r>
              <a:rPr lang="en-US" dirty="0" smtClean="0"/>
              <a:t>10. Who </a:t>
            </a:r>
            <a:r>
              <a:rPr lang="en-US" dirty="0"/>
              <a:t>is Phidias, and why is he important to Greek artwork</a:t>
            </a:r>
            <a:r>
              <a:rPr lang="en-US" dirty="0" smtClean="0"/>
              <a:t>?</a:t>
            </a:r>
          </a:p>
          <a:p>
            <a:pPr lvl="0">
              <a:buNone/>
            </a:pPr>
            <a:r>
              <a:rPr lang="en-US" dirty="0" smtClean="0">
                <a:solidFill>
                  <a:srgbClr val="FF0000"/>
                </a:solidFill>
              </a:rPr>
              <a:t>Phidias was the Greek sculptor, who made the 30-foot tall statue of Athena made of gold and ivory.</a:t>
            </a:r>
            <a:endParaRPr lang="en-US" dirty="0">
              <a:solidFill>
                <a:srgbClr val="FF0000"/>
              </a:solidFill>
            </a:endParaRPr>
          </a:p>
          <a:p>
            <a:pPr>
              <a:buNone/>
            </a:pPr>
            <a:endParaRPr lang="en-US" dirty="0"/>
          </a:p>
        </p:txBody>
      </p:sp>
      <p:pic>
        <p:nvPicPr>
          <p:cNvPr id="4" name="Picture 3" descr="Statue of Athena"/>
          <p:cNvPicPr/>
          <p:nvPr/>
        </p:nvPicPr>
        <p:blipFill>
          <a:blip r:embed="rId2" cstate="print"/>
          <a:srcRect/>
          <a:stretch>
            <a:fillRect/>
          </a:stretch>
        </p:blipFill>
        <p:spPr bwMode="auto">
          <a:xfrm>
            <a:off x="304800" y="3581400"/>
            <a:ext cx="2209800" cy="3048000"/>
          </a:xfrm>
          <a:prstGeom prst="rect">
            <a:avLst/>
          </a:prstGeom>
          <a:noFill/>
          <a:ln w="9525">
            <a:noFill/>
            <a:miter lim="800000"/>
            <a:headEnd/>
            <a:tailEnd/>
          </a:ln>
        </p:spPr>
      </p:pic>
      <p:pic>
        <p:nvPicPr>
          <p:cNvPr id="5" name="Picture 4" descr="http://downloads.bbc.co.uk/rmhttp/schools/primaryhistory/images/ancient_greeks/art_and_theatre/g_discobolos.jpg"/>
          <p:cNvPicPr/>
          <p:nvPr/>
        </p:nvPicPr>
        <p:blipFill>
          <a:blip r:embed="rId3" cstate="print"/>
          <a:srcRect/>
          <a:stretch>
            <a:fillRect/>
          </a:stretch>
        </p:blipFill>
        <p:spPr bwMode="auto">
          <a:xfrm>
            <a:off x="152400" y="1295400"/>
            <a:ext cx="2743200" cy="2004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7</a:t>
            </a:r>
            <a:br>
              <a:rPr lang="en-US" dirty="0" smtClean="0"/>
            </a:br>
            <a:r>
              <a:rPr lang="en-US" dirty="0" smtClean="0"/>
              <a:t>Greek Architecture</a:t>
            </a:r>
            <a:endParaRPr lang="en-US" dirty="0"/>
          </a:p>
        </p:txBody>
      </p:sp>
      <p:sp>
        <p:nvSpPr>
          <p:cNvPr id="3" name="Content Placeholder 2"/>
          <p:cNvSpPr>
            <a:spLocks noGrp="1"/>
          </p:cNvSpPr>
          <p:nvPr>
            <p:ph sz="quarter" idx="1"/>
          </p:nvPr>
        </p:nvSpPr>
        <p:spPr>
          <a:xfrm>
            <a:off x="457200" y="1600200"/>
            <a:ext cx="3810000" cy="4525963"/>
          </a:xfrm>
        </p:spPr>
        <p:txBody>
          <a:bodyPr>
            <a:normAutofit fontScale="92500" lnSpcReduction="10000"/>
          </a:bodyPr>
          <a:lstStyle/>
          <a:p>
            <a:pPr lvl="0">
              <a:buNone/>
            </a:pPr>
            <a:r>
              <a:rPr lang="en-US" dirty="0" smtClean="0"/>
              <a:t>11. How </a:t>
            </a:r>
            <a:r>
              <a:rPr lang="en-US" dirty="0"/>
              <a:t>was architecture like art in Ancient Greece</a:t>
            </a:r>
            <a:r>
              <a:rPr lang="en-US" dirty="0" smtClean="0"/>
              <a:t>?</a:t>
            </a:r>
          </a:p>
          <a:p>
            <a:r>
              <a:rPr lang="en-US" dirty="0" smtClean="0">
                <a:solidFill>
                  <a:srgbClr val="FF0000"/>
                </a:solidFill>
              </a:rPr>
              <a:t>There are many different styles</a:t>
            </a:r>
          </a:p>
          <a:p>
            <a:r>
              <a:rPr lang="en-US" dirty="0" smtClean="0">
                <a:solidFill>
                  <a:srgbClr val="FF0000"/>
                </a:solidFill>
              </a:rPr>
              <a:t>Both were used to honor the gods</a:t>
            </a:r>
          </a:p>
          <a:p>
            <a:r>
              <a:rPr lang="en-US" dirty="0" smtClean="0">
                <a:solidFill>
                  <a:srgbClr val="FF0000"/>
                </a:solidFill>
              </a:rPr>
              <a:t>Many beautiful works created</a:t>
            </a:r>
            <a:endParaRPr lang="en-US" dirty="0">
              <a:solidFill>
                <a:srgbClr val="FF0000"/>
              </a:solidFill>
            </a:endParaRPr>
          </a:p>
          <a:p>
            <a:pPr lvl="0">
              <a:buNone/>
            </a:pPr>
            <a:r>
              <a:rPr lang="en-US" dirty="0" smtClean="0"/>
              <a:t>12. Which </a:t>
            </a:r>
            <a:r>
              <a:rPr lang="en-US" dirty="0"/>
              <a:t>column style do the Romans borrow most often</a:t>
            </a:r>
            <a:r>
              <a:rPr lang="en-US" dirty="0" smtClean="0"/>
              <a:t>?</a:t>
            </a:r>
          </a:p>
          <a:p>
            <a:pPr lvl="0" algn="ctr">
              <a:buNone/>
            </a:pPr>
            <a:r>
              <a:rPr lang="en-US" dirty="0" smtClean="0">
                <a:solidFill>
                  <a:srgbClr val="FF0000"/>
                </a:solidFill>
              </a:rPr>
              <a:t>Corinthian</a:t>
            </a:r>
            <a:endParaRPr lang="en-US" dirty="0">
              <a:solidFill>
                <a:srgbClr val="FF0000"/>
              </a:solidFill>
            </a:endParaRPr>
          </a:p>
          <a:p>
            <a:pPr>
              <a:buNone/>
            </a:pPr>
            <a:endParaRPr lang="en-US" dirty="0"/>
          </a:p>
        </p:txBody>
      </p:sp>
      <p:pic>
        <p:nvPicPr>
          <p:cNvPr id="4" name="Picture 3" descr="http://greece.greekreporter.com/files/athens-greece-acropolis-parthenon.jpg"/>
          <p:cNvPicPr/>
          <p:nvPr/>
        </p:nvPicPr>
        <p:blipFill>
          <a:blip r:embed="rId2" cstate="print"/>
          <a:srcRect/>
          <a:stretch>
            <a:fillRect/>
          </a:stretch>
        </p:blipFill>
        <p:spPr bwMode="auto">
          <a:xfrm>
            <a:off x="4495800" y="2362200"/>
            <a:ext cx="4267200" cy="2568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8</a:t>
            </a:r>
            <a:br>
              <a:rPr lang="en-US" dirty="0" smtClean="0"/>
            </a:br>
            <a:r>
              <a:rPr lang="en-US" dirty="0" smtClean="0"/>
              <a:t>History</a:t>
            </a:r>
            <a:endParaRPr lang="en-US" dirty="0"/>
          </a:p>
        </p:txBody>
      </p:sp>
      <p:sp>
        <p:nvSpPr>
          <p:cNvPr id="3" name="Content Placeholder 2"/>
          <p:cNvSpPr>
            <a:spLocks noGrp="1"/>
          </p:cNvSpPr>
          <p:nvPr>
            <p:ph sz="quarter" idx="1"/>
          </p:nvPr>
        </p:nvSpPr>
        <p:spPr>
          <a:xfrm>
            <a:off x="457200" y="1600200"/>
            <a:ext cx="4648200" cy="4525963"/>
          </a:xfrm>
        </p:spPr>
        <p:txBody>
          <a:bodyPr>
            <a:normAutofit fontScale="92500" lnSpcReduction="20000"/>
          </a:bodyPr>
          <a:lstStyle/>
          <a:p>
            <a:pPr lvl="0">
              <a:buNone/>
            </a:pPr>
            <a:r>
              <a:rPr lang="en-US" dirty="0" smtClean="0"/>
              <a:t>13. Why </a:t>
            </a:r>
            <a:r>
              <a:rPr lang="en-US" dirty="0"/>
              <a:t>did Thucydides use </a:t>
            </a:r>
            <a:r>
              <a:rPr lang="en-US" u="sng" dirty="0"/>
              <a:t>primary resources </a:t>
            </a:r>
            <a:r>
              <a:rPr lang="en-US" dirty="0"/>
              <a:t>to write about history</a:t>
            </a:r>
            <a:r>
              <a:rPr lang="en-US" dirty="0" smtClean="0"/>
              <a:t>?</a:t>
            </a:r>
          </a:p>
          <a:p>
            <a:pPr lvl="0">
              <a:buNone/>
            </a:pPr>
            <a:r>
              <a:rPr lang="en-US" dirty="0" smtClean="0">
                <a:solidFill>
                  <a:srgbClr val="FF0000"/>
                </a:solidFill>
              </a:rPr>
              <a:t>He believed it was important to back up his findings with eyewitness accounts and documents.</a:t>
            </a:r>
            <a:endParaRPr lang="en-US" dirty="0">
              <a:solidFill>
                <a:srgbClr val="FF0000"/>
              </a:solidFill>
            </a:endParaRPr>
          </a:p>
          <a:p>
            <a:pPr>
              <a:buNone/>
            </a:pPr>
            <a:endParaRPr lang="en-US" dirty="0"/>
          </a:p>
          <a:p>
            <a:pPr lvl="0">
              <a:buNone/>
            </a:pPr>
            <a:r>
              <a:rPr lang="en-US" dirty="0" smtClean="0"/>
              <a:t>14. Which </a:t>
            </a:r>
            <a:r>
              <a:rPr lang="en-US" dirty="0"/>
              <a:t>wars do we learn detailed information about because of the two Ancient Greek historians</a:t>
            </a:r>
            <a:r>
              <a:rPr lang="en-US" dirty="0" smtClean="0"/>
              <a:t>?</a:t>
            </a:r>
          </a:p>
          <a:p>
            <a:pPr lvl="0">
              <a:buNone/>
            </a:pPr>
            <a:r>
              <a:rPr lang="en-US" dirty="0" smtClean="0">
                <a:solidFill>
                  <a:srgbClr val="FF0000"/>
                </a:solidFill>
              </a:rPr>
              <a:t>Herodotus = Persian Wars</a:t>
            </a:r>
          </a:p>
          <a:p>
            <a:pPr lvl="0">
              <a:buNone/>
            </a:pPr>
            <a:r>
              <a:rPr lang="en-US" dirty="0" smtClean="0">
                <a:solidFill>
                  <a:srgbClr val="FF0000"/>
                </a:solidFill>
              </a:rPr>
              <a:t>Thucydides = Peloponnesian Wars</a:t>
            </a:r>
            <a:endParaRPr lang="en-US" dirty="0">
              <a:solidFill>
                <a:srgbClr val="FF0000"/>
              </a:solidFill>
            </a:endParaRPr>
          </a:p>
        </p:txBody>
      </p:sp>
      <p:pic>
        <p:nvPicPr>
          <p:cNvPr id="5" name="Picture 4" descr="http://upload.wikimedia.org/wikipedia/commons/0/0a/Greek_coin_tetradrachme_panathenaic_games.jpg"/>
          <p:cNvPicPr/>
          <p:nvPr/>
        </p:nvPicPr>
        <p:blipFill>
          <a:blip r:embed="rId2" cstate="print"/>
          <a:srcRect/>
          <a:stretch>
            <a:fillRect/>
          </a:stretch>
        </p:blipFill>
        <p:spPr bwMode="auto">
          <a:xfrm>
            <a:off x="5715000" y="2209800"/>
            <a:ext cx="2264145" cy="2081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1479</TotalTime>
  <Words>560</Words>
  <Application>Microsoft Office PowerPoint</Application>
  <PresentationFormat>On-screen Show (4:3)</PresentationFormat>
  <Paragraphs>62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Bookman Old Style</vt:lpstr>
      <vt:lpstr>Gill Sans MT</vt:lpstr>
      <vt:lpstr>Wingdings</vt:lpstr>
      <vt:lpstr>Wingdings 3</vt:lpstr>
      <vt:lpstr>Origin</vt:lpstr>
      <vt:lpstr>CULTURE AND LEGACY OF ANCIENT GREECE</vt:lpstr>
      <vt:lpstr>Station 1 The Gods and Myths</vt:lpstr>
      <vt:lpstr>Station 2  City-States and the Gods</vt:lpstr>
      <vt:lpstr>Station 3 Honoring the Gods</vt:lpstr>
      <vt:lpstr>Station 4 Greek Literature </vt:lpstr>
      <vt:lpstr>Station 5 Greek Theater and Drama</vt:lpstr>
      <vt:lpstr>Station 6 Greek Art</vt:lpstr>
      <vt:lpstr>Station 7 Greek Architecture</vt:lpstr>
      <vt:lpstr>Station 8 History</vt:lpstr>
      <vt:lpstr>Station 9 Philosophy</vt:lpstr>
      <vt:lpstr>Station 10 Science and Technology</vt:lpstr>
      <vt:lpstr>  Bonus  Can you answer the riddle  of the Sphinx? “What goes on four legs in the morning, on two legs at noon and on three legs in the evening?”  The life-cycle of a person.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LEGACY OF ANCIENT GREECE</dc:title>
  <dc:creator>cpederson</dc:creator>
  <cp:lastModifiedBy>avroome</cp:lastModifiedBy>
  <cp:revision>9</cp:revision>
  <dcterms:created xsi:type="dcterms:W3CDTF">2014-10-30T19:24:21Z</dcterms:created>
  <dcterms:modified xsi:type="dcterms:W3CDTF">2018-01-08T15:48:41Z</dcterms:modified>
</cp:coreProperties>
</file>