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4" d="100"/>
          <a:sy n="74" d="100"/>
        </p:scale>
        <p:origin x="3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Shape 84"/>
          <p:cNvPicPr preferRelativeResize="0"/>
          <p:nvPr/>
        </p:nvPicPr>
        <p:blipFill>
          <a:blip r:embed="rId2">
            <a:alphaModFix/>
          </a:blip>
          <a:srcRect/>
          <a:stretch>
            <a:fillRect/>
          </a:stretch>
        </p:blipFill>
        <p:spPr>
          <a:xfrm>
            <a:off x="11278" y="0"/>
            <a:ext cx="12180722" cy="6858000"/>
          </a:xfrm>
          <a:prstGeom prst="rect">
            <a:avLst/>
          </a:prstGeom>
          <a:noFill/>
          <a:ln>
            <a:noFill/>
          </a:ln>
        </p:spPr>
      </p:pic>
      <p:sp>
        <p:nvSpPr>
          <p:cNvPr id="2" name="Title 1"/>
          <p:cNvSpPr>
            <a:spLocks noGrp="1"/>
          </p:cNvSpPr>
          <p:nvPr>
            <p:ph type="ctrTitle"/>
          </p:nvPr>
        </p:nvSpPr>
        <p:spPr>
          <a:xfrm>
            <a:off x="1524000" y="1122363"/>
            <a:ext cx="9144000" cy="2387600"/>
          </a:xfrm>
        </p:spPr>
        <p:txBody>
          <a:bodyPr anchor="b">
            <a:normAutofit/>
          </a:bodyPr>
          <a:lstStyle>
            <a:lvl1pPr algn="ctr">
              <a:defRPr lang="en-US" sz="7200" b="0" i="0" u="none" strike="noStrike" cap="none" baseline="0">
                <a:solidFill>
                  <a:srgbClr val="FFC000"/>
                </a:solidFill>
                <a:latin typeface="Arial"/>
                <a:ea typeface="Arial"/>
                <a:cs typeface="Arial"/>
                <a:sym typeface="Arial"/>
              </a:defRPr>
            </a:lvl1pPr>
          </a:lstStyle>
          <a:p>
            <a:pPr marL="0" marR="0" lvl="0" indent="0" algn="ctr" rtl="0">
              <a:lnSpc>
                <a:spcPct val="100000"/>
              </a:lnSpc>
              <a:spcBef>
                <a:spcPct val="0"/>
              </a:spcBef>
              <a:spcAft>
                <a:spcPct val="0"/>
              </a:spcAft>
              <a:buSzPct val="25000"/>
              <a:buNone/>
            </a:pPr>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C38CE7-3C27-4225-9194-9B27B74ACB3B}"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42233366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38CE7-3C27-4225-9194-9B27B74ACB3B}"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4346447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38CE7-3C27-4225-9194-9B27B74ACB3B}"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461709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38CE7-3C27-4225-9194-9B27B74ACB3B}"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8658309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grpSp>
        <p:nvGrpSpPr>
          <p:cNvPr id="9" name="Group 8"/>
          <p:cNvGrpSpPr/>
          <p:nvPr/>
        </p:nvGrpSpPr>
        <p:grpSpPr>
          <a:xfrm>
            <a:off x="0" y="0"/>
            <a:ext cx="12192000" cy="6858000"/>
            <a:chOff x="403860" y="2040695"/>
            <a:chExt cx="914400" cy="1083505"/>
          </a:xfrm>
        </p:grpSpPr>
        <p:sp>
          <p:nvSpPr>
            <p:cNvPr id="6" name="Rectangle 5"/>
            <p:cNvSpPr/>
            <p:nvPr userDrawn="1"/>
          </p:nvSpPr>
          <p:spPr>
            <a:xfrm>
              <a:off x="403860" y="2110740"/>
              <a:ext cx="914400" cy="914400"/>
            </a:xfrm>
            <a:prstGeom prst="rect">
              <a:avLst/>
            </a:prstGeom>
            <a:solidFill>
              <a:srgbClr val="1D5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03860" y="2040695"/>
              <a:ext cx="914400" cy="99060"/>
            </a:xfrm>
            <a:prstGeom prst="rect">
              <a:avLst/>
            </a:prstGeom>
            <a:solidFill>
              <a:srgbClr val="F5A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03860" y="3025140"/>
              <a:ext cx="914400" cy="99060"/>
            </a:xfrm>
            <a:prstGeom prst="rect">
              <a:avLst/>
            </a:prstGeom>
            <a:solidFill>
              <a:srgbClr val="F5A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8200" y="2718550"/>
            <a:ext cx="10515600" cy="123725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38CE7-3C27-4225-9194-9B27B74ACB3B}"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1769300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38CE7-3C27-4225-9194-9B27B74ACB3B}"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14127392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38CE7-3C27-4225-9194-9B27B74ACB3B}"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8465644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69308"/>
            <a:ext cx="5181600" cy="476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569308"/>
            <a:ext cx="5181600" cy="476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C38CE7-3C27-4225-9194-9B27B74ACB3B}"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649705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54211"/>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526705"/>
            <a:ext cx="5157787" cy="4627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162432"/>
            <a:ext cx="5157787" cy="42074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526705"/>
            <a:ext cx="5183188" cy="4627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162432"/>
            <a:ext cx="5183188" cy="42074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C38CE7-3C27-4225-9194-9B27B74ACB3B}" type="datetimeFigureOut">
              <a:rPr lang="en-US" smtClean="0"/>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7886151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38CE7-3C27-4225-9194-9B27B74ACB3B}"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7190149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38CE7-3C27-4225-9194-9B27B74ACB3B}" type="datetimeFigureOut">
              <a:rPr lang="en-US" smtClean="0"/>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395415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38CE7-3C27-4225-9194-9B27B74ACB3B}"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9549848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38CE7-3C27-4225-9194-9B27B74ACB3B}"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16427449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1"/>
            <a:ext cx="12194328" cy="1447800"/>
            <a:chOff x="0" y="-1898"/>
            <a:chExt cx="12194328" cy="1608425"/>
          </a:xfrm>
        </p:grpSpPr>
        <p:sp>
          <p:nvSpPr>
            <p:cNvPr id="8" name="Shape 131"/>
            <p:cNvSpPr/>
            <p:nvPr userDrawn="1"/>
          </p:nvSpPr>
          <p:spPr>
            <a:xfrm>
              <a:off x="0" y="-1898"/>
              <a:ext cx="12192000" cy="1495650"/>
            </a:xfrm>
            <a:prstGeom prst="rect">
              <a:avLst/>
            </a:prstGeom>
            <a:solidFill>
              <a:srgbClr val="1D599E"/>
            </a:solidFill>
            <a:ln>
              <a:noFill/>
            </a:ln>
          </p:spPr>
          <p:txBody>
            <a:bodyPr lIns="91425" tIns="45700" rIns="91425" bIns="45700" anchor="ctr" anchorCtr="0">
              <a:noAutofit/>
            </a:bodyPr>
            <a:lstStyle/>
            <a:p>
              <a:pPr marL="0" marR="0" lvl="0" indent="0" algn="ctr" rtl="0">
                <a:spcBef>
                  <a:spcPct val="0"/>
                </a:spcBef>
                <a:buSzPct val="25000"/>
                <a:buNone/>
              </a:pPr>
              <a:r>
                <a:rPr lang="en-US" sz="1800" b="0" i="0" u="none" strike="noStrike" cap="none" baseline="0">
                  <a:solidFill>
                    <a:schemeClr val="lt1"/>
                  </a:solidFill>
                  <a:latin typeface="Calibri"/>
                  <a:ea typeface="Calibri"/>
                  <a:cs typeface="Calibri"/>
                  <a:sym typeface="Calibri"/>
                </a:rPr>
                <a:t> </a:t>
              </a:r>
            </a:p>
          </p:txBody>
        </p:sp>
        <p:sp>
          <p:nvSpPr>
            <p:cNvPr id="9" name="Shape 135"/>
            <p:cNvSpPr/>
            <p:nvPr userDrawn="1"/>
          </p:nvSpPr>
          <p:spPr>
            <a:xfrm>
              <a:off x="2328" y="1393803"/>
              <a:ext cx="12192000" cy="212724"/>
            </a:xfrm>
            <a:prstGeom prst="rect">
              <a:avLst/>
            </a:prstGeom>
            <a:solidFill>
              <a:srgbClr val="F5A10F"/>
            </a:solidFill>
            <a:ln>
              <a:noFill/>
            </a:ln>
          </p:spPr>
          <p:txBody>
            <a:bodyPr lIns="91425" tIns="45700" rIns="91425" bIns="45700" anchor="ctr" anchorCtr="0">
              <a:noAutofit/>
            </a:bodyPr>
            <a:lstStyle/>
            <a:p>
              <a:pPr marL="0" marR="0" lvl="0" indent="0" algn="ctr" rtl="0">
                <a:spcBef>
                  <a:spcPct val="0"/>
                </a:spcBef>
                <a:buNone/>
              </a:pPr>
              <a:endParaRPr sz="1800" b="0" i="0" u="none" strike="noStrike" cap="none" baseline="0">
                <a:solidFill>
                  <a:schemeClr val="lt1"/>
                </a:solidFill>
                <a:latin typeface="Calibri"/>
                <a:ea typeface="Calibri"/>
                <a:cs typeface="Calibri"/>
                <a:sym typeface="Calibri"/>
              </a:endParaRPr>
            </a:p>
          </p:txBody>
        </p:sp>
      </p:grpSp>
      <p:sp>
        <p:nvSpPr>
          <p:cNvPr id="2" name="Title Placeholder 1"/>
          <p:cNvSpPr>
            <a:spLocks noGrp="1"/>
          </p:cNvSpPr>
          <p:nvPr>
            <p:ph type="title"/>
          </p:nvPr>
        </p:nvSpPr>
        <p:spPr>
          <a:xfrm>
            <a:off x="838200" y="17120"/>
            <a:ext cx="10515600" cy="1237250"/>
          </a:xfrm>
          <a:prstGeom prst="rect">
            <a:avLst/>
          </a:prstGeom>
        </p:spPr>
        <p:txBody>
          <a:bodyPr vert="horz" lIns="91440" tIns="45720" rIns="91440" bIns="45720" rtlCol="0" anchor="ctr">
            <a:normAutofit/>
          </a:bodyPr>
          <a:lstStyle/>
          <a:p>
            <a:pPr marL="0" marR="0" lvl="0" indent="0" algn="ctr" rtl="0">
              <a:lnSpc>
                <a:spcPct val="90000"/>
              </a:lnSpc>
              <a:spcBef>
                <a:spcPct val="0"/>
              </a:spcBef>
              <a:spcAft>
                <a:spcPct val="0"/>
              </a:spcAft>
              <a:buClr>
                <a:schemeClr val="lt1"/>
              </a:buClr>
              <a:buSzPct val="25000"/>
              <a:buFont typeface="Arial"/>
              <a:buNone/>
            </a:pPr>
            <a:r>
              <a:rPr lang="en-US" smtClean="0"/>
              <a:t>Click to edit Master title style</a:t>
            </a:r>
            <a:endParaRPr lang="en-US"/>
          </a:p>
        </p:txBody>
      </p:sp>
      <p:sp>
        <p:nvSpPr>
          <p:cNvPr id="3" name="Text Placeholder 2"/>
          <p:cNvSpPr>
            <a:spLocks noGrp="1"/>
          </p:cNvSpPr>
          <p:nvPr>
            <p:ph type="body" idx="1"/>
          </p:nvPr>
        </p:nvSpPr>
        <p:spPr>
          <a:xfrm>
            <a:off x="838200" y="1535722"/>
            <a:ext cx="10515600" cy="4825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632387" y="6462482"/>
            <a:ext cx="94901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38CE7-3C27-4225-9194-9B27B74ACB3B}" type="datetimeFigureOut">
              <a:rPr lang="en-US" smtClean="0"/>
              <a:t>1/30/2017</a:t>
            </a:fld>
            <a:endParaRPr lang="en-US"/>
          </a:p>
        </p:txBody>
      </p:sp>
      <p:sp>
        <p:nvSpPr>
          <p:cNvPr id="5" name="Footer Placeholder 4"/>
          <p:cNvSpPr>
            <a:spLocks noGrp="1"/>
          </p:cNvSpPr>
          <p:nvPr>
            <p:ph type="ftr" sz="quarter" idx="3"/>
          </p:nvPr>
        </p:nvSpPr>
        <p:spPr>
          <a:xfrm>
            <a:off x="4038600" y="64624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4624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EF853-8C0C-4258-AABE-042B01E2ACC4}" type="slidenum">
              <a:rPr lang="en-US" smtClean="0"/>
              <a:t>‹#›</a:t>
            </a:fld>
            <a:endParaRPr lang="en-US"/>
          </a:p>
        </p:txBody>
      </p:sp>
      <p:pic>
        <p:nvPicPr>
          <p:cNvPr id="11" name="Shape 236"/>
          <p:cNvPicPr preferRelativeResize="0"/>
          <p:nvPr/>
        </p:nvPicPr>
        <p:blipFill>
          <a:blip r:embed="rId15">
            <a:alphaModFix/>
          </a:blip>
          <a:srcRect/>
          <a:stretch>
            <a:fillRect/>
          </a:stretch>
        </p:blipFill>
        <p:spPr>
          <a:xfrm>
            <a:off x="58253" y="6465580"/>
            <a:ext cx="2116934" cy="362027"/>
          </a:xfrm>
          <a:prstGeom prst="rect">
            <a:avLst/>
          </a:prstGeom>
          <a:noFill/>
          <a:ln>
            <a:noFill/>
          </a:ln>
        </p:spPr>
      </p:pic>
    </p:spTree>
    <p:extLst>
      <p:ext uri="{BB962C8B-B14F-4D97-AF65-F5344CB8AC3E}">
        <p14:creationId xmlns:p14="http://schemas.microsoft.com/office/powerpoint/2010/main" val="3288243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2"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en-US" sz="5400" b="0" i="0" u="none" strike="noStrike" kern="1200" cap="none" baseline="0">
          <a:solidFill>
            <a:schemeClr val="lt1"/>
          </a:solidFill>
          <a:latin typeface="Arial"/>
          <a:ea typeface="+mj-ea"/>
          <a:cs typeface="Arial"/>
          <a:sym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Intro to Government - Forms of Government</a:t>
            </a:r>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rcRect/>
          <a:stretch>
            <a:fillRect/>
          </a:stretch>
        </p:blipFill>
        <p:spPr>
          <a:xfrm>
            <a:off x="6096000" y="5679235"/>
            <a:ext cx="5861934" cy="1002476"/>
          </a:xfrm>
          <a:prstGeom prst="rect">
            <a:avLst/>
          </a:prstGeom>
          <a:effectLst>
            <a:glow>
              <a:schemeClr val="tx1">
                <a:alpha val="20000"/>
              </a:schemeClr>
            </a:glow>
            <a:outerShdw blurRad="381000" dist="266700" dir="5400000" algn="ctr" rotWithShape="0">
              <a:schemeClr val="bg1">
                <a:alpha val="55000"/>
              </a:schemeClr>
            </a:outerShdw>
          </a:effectLst>
        </p:spPr>
      </p:pic>
    </p:spTree>
    <p:extLst>
      <p:ext uri="{BB962C8B-B14F-4D97-AF65-F5344CB8AC3E}">
        <p14:creationId xmlns:p14="http://schemas.microsoft.com/office/powerpoint/2010/main" val="1917533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REPRESENTATIVE DEMOCRACY</a:t>
            </a:r>
          </a:p>
        </p:txBody>
      </p:sp>
      <p:sp>
        <p:nvSpPr>
          <p:cNvPr id="3" name="Content Placeholder 2"/>
          <p:cNvSpPr>
            <a:spLocks noGrp="1"/>
          </p:cNvSpPr>
          <p:nvPr>
            <p:ph idx="1"/>
          </p:nvPr>
        </p:nvSpPr>
        <p:spPr>
          <a:xfrm>
            <a:off x="6400800" y="1535722"/>
            <a:ext cx="5486400" cy="4825245"/>
          </a:xfrm>
        </p:spPr>
        <p:txBody>
          <a:bodyPr/>
          <a:lstStyle/>
          <a:p>
            <a:r>
              <a:t>A representative democracy, sometimes known as a republic, is a form of government where the people vote on their leaders. Leaders listen to the concerns and problems of the people and create laws to solve them.</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DIRECT DEMOCRACY</a:t>
            </a:r>
          </a:p>
        </p:txBody>
      </p:sp>
      <p:sp>
        <p:nvSpPr>
          <p:cNvPr id="3" name="Content Placeholder 2"/>
          <p:cNvSpPr>
            <a:spLocks noGrp="1"/>
          </p:cNvSpPr>
          <p:nvPr>
            <p:ph idx="1"/>
          </p:nvPr>
        </p:nvSpPr>
        <p:spPr>
          <a:xfrm>
            <a:off x="6400800" y="1535722"/>
            <a:ext cx="5486400" cy="4825245"/>
          </a:xfrm>
        </p:spPr>
        <p:txBody>
          <a:bodyPr/>
          <a:lstStyle/>
          <a:p>
            <a:r>
              <a:t>A direct democracy is a form of government where the citizens determine how the country should function. A direct democracy has no elected leaders and each citizen has an equal level of power.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DICTATORSHIP</a:t>
            </a:r>
          </a:p>
        </p:txBody>
      </p:sp>
      <p:sp>
        <p:nvSpPr>
          <p:cNvPr id="3" name="Content Placeholder 2"/>
          <p:cNvSpPr>
            <a:spLocks noGrp="1"/>
          </p:cNvSpPr>
          <p:nvPr>
            <p:ph idx="1"/>
          </p:nvPr>
        </p:nvSpPr>
        <p:spPr>
          <a:xfrm>
            <a:off x="6400800" y="1535722"/>
            <a:ext cx="5486400" cy="4825245"/>
          </a:xfrm>
        </p:spPr>
        <p:txBody>
          <a:bodyPr/>
          <a:lstStyle/>
          <a:p>
            <a:r>
              <a:t>A dictatorship is a form of government where the power is in the hands of one individual with full authority to enforce and create any laws they desire. Rights and liberties of the citizens are usually suppressed in order to maintain the power of the government.</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ANARCHY</a:t>
            </a:r>
          </a:p>
        </p:txBody>
      </p:sp>
      <p:sp>
        <p:nvSpPr>
          <p:cNvPr id="3" name="Content Placeholder 2"/>
          <p:cNvSpPr>
            <a:spLocks noGrp="1"/>
          </p:cNvSpPr>
          <p:nvPr>
            <p:ph idx="1"/>
          </p:nvPr>
        </p:nvSpPr>
        <p:spPr>
          <a:xfrm>
            <a:off x="6400800" y="1535722"/>
            <a:ext cx="5486400" cy="4825245"/>
          </a:xfrm>
        </p:spPr>
        <p:txBody>
          <a:bodyPr/>
          <a:lstStyle/>
          <a:p>
            <a:r>
              <a:t>An anarchy is the state without a government. In an anarchy, there is no law creation or enforcement. An anarchy is typically characterized by violence and disorder.</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THEOCRACY</a:t>
            </a:r>
          </a:p>
        </p:txBody>
      </p:sp>
      <p:sp>
        <p:nvSpPr>
          <p:cNvPr id="3" name="Content Placeholder 2"/>
          <p:cNvSpPr>
            <a:spLocks noGrp="1"/>
          </p:cNvSpPr>
          <p:nvPr>
            <p:ph idx="1"/>
          </p:nvPr>
        </p:nvSpPr>
        <p:spPr>
          <a:xfrm>
            <a:off x="6400800" y="1535722"/>
            <a:ext cx="5486400" cy="4825245"/>
          </a:xfrm>
        </p:spPr>
        <p:txBody>
          <a:bodyPr/>
          <a:lstStyle/>
          <a:p>
            <a:r>
              <a:t>A theocracy is any form government centered on a god or gods. A theocracy has a ruling religious authority that oversees the creation and enforcement of laws. Power rests with the religious authority who may or may not give their citizens freedoms.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MONARCHY</a:t>
            </a:r>
          </a:p>
        </p:txBody>
      </p:sp>
      <p:sp>
        <p:nvSpPr>
          <p:cNvPr id="3" name="Content Placeholder 2"/>
          <p:cNvSpPr>
            <a:spLocks noGrp="1"/>
          </p:cNvSpPr>
          <p:nvPr>
            <p:ph idx="1"/>
          </p:nvPr>
        </p:nvSpPr>
        <p:spPr>
          <a:xfrm>
            <a:off x="6400800" y="1535722"/>
            <a:ext cx="5486400" cy="4825245"/>
          </a:xfrm>
        </p:spPr>
        <p:txBody>
          <a:bodyPr/>
          <a:lstStyle/>
          <a:p>
            <a:r>
              <a:t>In a monarchy, a king or queen, "a monarch", rules over the people.  Some monarchs have held all of the power, while others have shared their power with other branches of government. A monarch typically comes to power by inheritance. Depending on the monarch, citizens can have numerous rights and privileges, or none at all.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OLIGARCHY</a:t>
            </a:r>
          </a:p>
        </p:txBody>
      </p:sp>
      <p:sp>
        <p:nvSpPr>
          <p:cNvPr id="3" name="Content Placeholder 2"/>
          <p:cNvSpPr>
            <a:spLocks noGrp="1"/>
          </p:cNvSpPr>
          <p:nvPr>
            <p:ph idx="1"/>
          </p:nvPr>
        </p:nvSpPr>
        <p:spPr>
          <a:xfrm>
            <a:off x="6400800" y="1535722"/>
            <a:ext cx="5486400" cy="4825245"/>
          </a:xfrm>
        </p:spPr>
        <p:txBody>
          <a:bodyPr/>
          <a:lstStyle/>
          <a:p>
            <a:r>
              <a:t>An oligarchy is a form of government where a small group has the power.  Historically, oligarchies have consisted of those with significant wealth or military power. The rights of citizens are determined solely by those in the small group.</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3.12.17"/>
  <p:tag name="AS_TITLE" val="Spire.Presentation for .NET "/>
  <p:tag name="AS_VERSION" val="2.1.0.0"/>
</p:tagLst>
</file>

<file path=ppt/theme/theme1.xml><?xml version="1.0" encoding="utf-8"?>
<a:theme xmlns:a="http://schemas.openxmlformats.org/drawingml/2006/main" name="SBT-Powerpoin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SBT-Powerpoint-Template</Template>
  <TotalTime>24</TotalTime>
  <Words>324</Words>
  <Application>Microsoft Office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SBT-Powerpoint-Template</vt:lpstr>
      <vt:lpstr>Intro to Government - Forms of Government</vt:lpstr>
      <vt:lpstr>REPRESENTATIVE DEMOCRACY</vt:lpstr>
      <vt:lpstr>DIRECT DEMOCRACY</vt:lpstr>
      <vt:lpstr>DICTATORSHIP</vt:lpstr>
      <vt:lpstr>ANARCHY</vt:lpstr>
      <vt:lpstr>THEOCRACY</vt:lpstr>
      <vt:lpstr>MONARCHY</vt:lpstr>
      <vt:lpstr>OLIGARCHY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Ayer</dc:creator>
  <cp:lastModifiedBy>avroome</cp:lastModifiedBy>
  <cp:revision>3</cp:revision>
  <dcterms:created xsi:type="dcterms:W3CDTF">2015-03-05T15:09:26Z</dcterms:created>
  <dcterms:modified xsi:type="dcterms:W3CDTF">2017-01-30T15:58:51Z</dcterms:modified>
</cp:coreProperties>
</file>