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CE7A24-874F-4DEE-9AAB-107C0755D6E0}"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E7A24-874F-4DEE-9AAB-107C0755D6E0}"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E7A24-874F-4DEE-9AAB-107C0755D6E0}"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E7A24-874F-4DEE-9AAB-107C0755D6E0}"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E7A24-874F-4DEE-9AAB-107C0755D6E0}"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CE7A24-874F-4DEE-9AAB-107C0755D6E0}"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CE7A24-874F-4DEE-9AAB-107C0755D6E0}" type="datetimeFigureOut">
              <a:rPr lang="en-US" smtClean="0"/>
              <a:pPr/>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CE7A24-874F-4DEE-9AAB-107C0755D6E0}" type="datetimeFigureOut">
              <a:rPr lang="en-US" smtClean="0"/>
              <a:pPr/>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E7A24-874F-4DEE-9AAB-107C0755D6E0}" type="datetimeFigureOut">
              <a:rPr lang="en-US" smtClean="0"/>
              <a:pPr/>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E7A24-874F-4DEE-9AAB-107C0755D6E0}"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E7A24-874F-4DEE-9AAB-107C0755D6E0}"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F8292-F14F-4811-96A4-6C15BFFAFC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E7A24-874F-4DEE-9AAB-107C0755D6E0}" type="datetimeFigureOut">
              <a:rPr lang="en-US" smtClean="0"/>
              <a:pPr/>
              <a:t>4/25/2017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F8292-F14F-4811-96A4-6C15BFFAFC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latin typeface="Algerian" pitchFamily="82" charset="0"/>
              </a:rPr>
              <a:t>History of the Middle Ages</a:t>
            </a:r>
            <a:endParaRPr lang="en-US" sz="5400" dirty="0">
              <a:latin typeface="Algerian" pitchFamily="82" charset="0"/>
            </a:endParaRPr>
          </a:p>
        </p:txBody>
      </p:sp>
      <p:sp>
        <p:nvSpPr>
          <p:cNvPr id="3" name="Subtitle 2"/>
          <p:cNvSpPr>
            <a:spLocks noGrp="1"/>
          </p:cNvSpPr>
          <p:nvPr>
            <p:ph type="subTitle" idx="1"/>
          </p:nvPr>
        </p:nvSpPr>
        <p:spPr/>
        <p:txBody>
          <a:bodyPr>
            <a:normAutofit/>
          </a:bodyPr>
          <a:lstStyle/>
          <a:p>
            <a:r>
              <a:rPr lang="en-US" sz="4800" dirty="0" smtClean="0">
                <a:latin typeface="Algerian" pitchFamily="82" charset="0"/>
              </a:rPr>
              <a:t>Video Notes</a:t>
            </a:r>
            <a:endParaRPr lang="en-US" sz="4800"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
            <a:ext cx="9296400" cy="3428999"/>
          </a:xfrm>
        </p:spPr>
        <p:txBody>
          <a:bodyPr>
            <a:normAutofit/>
          </a:bodyPr>
          <a:lstStyle/>
          <a:p>
            <a:pPr>
              <a:buNone/>
            </a:pPr>
            <a:r>
              <a:rPr lang="en-US" sz="3000" b="1" dirty="0" smtClean="0"/>
              <a:t>                         Late </a:t>
            </a:r>
            <a:r>
              <a:rPr lang="en-US" sz="3000" b="1" dirty="0"/>
              <a:t>Middle Ages</a:t>
            </a:r>
            <a:r>
              <a:rPr lang="en-US" sz="3000" dirty="0"/>
              <a:t>   </a:t>
            </a:r>
            <a:r>
              <a:rPr lang="en-US" sz="3000" b="1" dirty="0"/>
              <a:t>1250-1500 </a:t>
            </a:r>
            <a:endParaRPr lang="en-US" sz="3000" dirty="0" smtClean="0"/>
          </a:p>
          <a:p>
            <a:pPr>
              <a:buNone/>
            </a:pPr>
            <a:r>
              <a:rPr lang="en-US" sz="3000" dirty="0" smtClean="0"/>
              <a:t>    In </a:t>
            </a:r>
            <a:r>
              <a:rPr lang="en-US" sz="3000" dirty="0"/>
              <a:t>1347, a plague called the </a:t>
            </a:r>
            <a:r>
              <a:rPr lang="en-US" sz="3000" b="1" dirty="0"/>
              <a:t>Black Death</a:t>
            </a:r>
            <a:r>
              <a:rPr lang="en-US" sz="3000" dirty="0"/>
              <a:t> came to Europe. In three years</a:t>
            </a:r>
            <a:r>
              <a:rPr lang="en-US" sz="3000" dirty="0" smtClean="0"/>
              <a:t>, </a:t>
            </a:r>
            <a:r>
              <a:rPr lang="en-US" sz="3000" u="sng" dirty="0" smtClean="0"/>
              <a:t>½</a:t>
            </a:r>
            <a:r>
              <a:rPr lang="en-US" sz="3000" dirty="0" smtClean="0"/>
              <a:t> of </a:t>
            </a:r>
            <a:r>
              <a:rPr lang="en-US" sz="3000" dirty="0"/>
              <a:t>the people in Europe died. Grain rotted in the fields because there weren’t enough workers to harvest it. The workers that survived tried to demand higher wages and there were rebellions between the peasants and the lords.</a:t>
            </a:r>
          </a:p>
          <a:p>
            <a:endParaRPr lang="en-US" dirty="0"/>
          </a:p>
        </p:txBody>
      </p:sp>
      <p:pic>
        <p:nvPicPr>
          <p:cNvPr id="22530" name="Picture 2" descr="http://www.dastevenson.com/images/stevenson-map-black-death.jpg"/>
          <p:cNvPicPr>
            <a:picLocks noChangeAspect="1" noChangeArrowheads="1"/>
          </p:cNvPicPr>
          <p:nvPr/>
        </p:nvPicPr>
        <p:blipFill>
          <a:blip r:embed="rId2" cstate="print"/>
          <a:srcRect/>
          <a:stretch>
            <a:fillRect/>
          </a:stretch>
        </p:blipFill>
        <p:spPr bwMode="auto">
          <a:xfrm>
            <a:off x="152400" y="3260707"/>
            <a:ext cx="4724400" cy="3597293"/>
          </a:xfrm>
          <a:prstGeom prst="rect">
            <a:avLst/>
          </a:prstGeom>
          <a:noFill/>
        </p:spPr>
      </p:pic>
      <p:pic>
        <p:nvPicPr>
          <p:cNvPr id="22532" name="Picture 4" descr="http://www.medievalarchives.com/wp-content/uploads/2010/10/black-death-1.jpg"/>
          <p:cNvPicPr>
            <a:picLocks noChangeAspect="1" noChangeArrowheads="1"/>
          </p:cNvPicPr>
          <p:nvPr/>
        </p:nvPicPr>
        <p:blipFill>
          <a:blip r:embed="rId3" cstate="print"/>
          <a:srcRect/>
          <a:stretch>
            <a:fillRect/>
          </a:stretch>
        </p:blipFill>
        <p:spPr bwMode="auto">
          <a:xfrm>
            <a:off x="5105400" y="3429000"/>
            <a:ext cx="3810000" cy="31623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4200"/>
            <a:ext cx="9144000" cy="3916363"/>
          </a:xfrm>
        </p:spPr>
        <p:txBody>
          <a:bodyPr>
            <a:noAutofit/>
          </a:bodyPr>
          <a:lstStyle/>
          <a:p>
            <a:pPr>
              <a:buNone/>
            </a:pPr>
            <a:r>
              <a:rPr lang="en-US" sz="3000" dirty="0" smtClean="0"/>
              <a:t>    </a:t>
            </a:r>
            <a:r>
              <a:rPr lang="en-US" sz="2800" dirty="0" smtClean="0"/>
              <a:t>The </a:t>
            </a:r>
            <a:r>
              <a:rPr lang="en-US" sz="2800" dirty="0"/>
              <a:t>art of craftsmanship crumbled during the </a:t>
            </a:r>
            <a:r>
              <a:rPr lang="en-US" sz="2800" dirty="0" smtClean="0"/>
              <a:t>High Middle </a:t>
            </a:r>
            <a:r>
              <a:rPr lang="en-US" sz="2800" dirty="0"/>
              <a:t>Ages because many of the craftsmen died and knowledge of their craft died with them.  For much of the Middle Ages, </a:t>
            </a:r>
            <a:r>
              <a:rPr lang="en-US" sz="2800" u="sng" dirty="0" smtClean="0"/>
              <a:t>church</a:t>
            </a:r>
            <a:r>
              <a:rPr lang="en-US" sz="2800" dirty="0" smtClean="0"/>
              <a:t> leaders </a:t>
            </a:r>
            <a:r>
              <a:rPr lang="en-US" sz="2800" dirty="0"/>
              <a:t>had great power and influence over the people’s lives, but during the Black Death, people saw that church leaders were just as </a:t>
            </a:r>
            <a:r>
              <a:rPr lang="en-US" sz="2800" u="sng" dirty="0" smtClean="0"/>
              <a:t>helpless</a:t>
            </a:r>
            <a:r>
              <a:rPr lang="en-US" sz="2800" dirty="0" smtClean="0"/>
              <a:t> and </a:t>
            </a:r>
            <a:r>
              <a:rPr lang="en-US" sz="2800" dirty="0"/>
              <a:t>vulnerable as everyone else. In fact after something as terrible as the Black Death, Europe was never the same.</a:t>
            </a:r>
          </a:p>
        </p:txBody>
      </p:sp>
      <p:pic>
        <p:nvPicPr>
          <p:cNvPr id="23554" name="Picture 2" descr="http://entomology.montana.edu/historybug/YersiniaEssays/procession_of_saint_gregory.jpg"/>
          <p:cNvPicPr>
            <a:picLocks noChangeAspect="1" noChangeArrowheads="1"/>
          </p:cNvPicPr>
          <p:nvPr/>
        </p:nvPicPr>
        <p:blipFill>
          <a:blip r:embed="rId2" cstate="print"/>
          <a:srcRect/>
          <a:stretch>
            <a:fillRect/>
          </a:stretch>
        </p:blipFill>
        <p:spPr bwMode="auto">
          <a:xfrm>
            <a:off x="2057400" y="152400"/>
            <a:ext cx="4495800" cy="29672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buNone/>
            </a:pPr>
            <a:r>
              <a:rPr lang="en-US" b="1" dirty="0" smtClean="0"/>
              <a:t>   Do </a:t>
            </a:r>
            <a:r>
              <a:rPr lang="en-US" b="1" dirty="0"/>
              <a:t>you see any contradictions in the life of a crusader?</a:t>
            </a:r>
            <a:endParaRPr lang="en-US" dirty="0"/>
          </a:p>
        </p:txBody>
      </p:sp>
      <p:pic>
        <p:nvPicPr>
          <p:cNvPr id="24578" name="Picture 2" descr="http://laboringinthelord.com/wp-content/uploads/2010/05/knights_templar_battle.jpg"/>
          <p:cNvPicPr>
            <a:picLocks noChangeAspect="1" noChangeArrowheads="1"/>
          </p:cNvPicPr>
          <p:nvPr/>
        </p:nvPicPr>
        <p:blipFill>
          <a:blip r:embed="rId2" cstate="print"/>
          <a:srcRect/>
          <a:stretch>
            <a:fillRect/>
          </a:stretch>
        </p:blipFill>
        <p:spPr bwMode="auto">
          <a:xfrm>
            <a:off x="2514600" y="1219200"/>
            <a:ext cx="4173379" cy="5257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b="1" dirty="0" smtClean="0"/>
              <a:t>    Explain </a:t>
            </a:r>
            <a:r>
              <a:rPr lang="en-US" b="1" dirty="0"/>
              <a:t>why Saladin’s behavior toward Richard the Lion Heart was considered “true chivalry.”</a:t>
            </a:r>
            <a:endParaRPr lang="en-US" dirty="0"/>
          </a:p>
        </p:txBody>
      </p:sp>
      <p:pic>
        <p:nvPicPr>
          <p:cNvPr id="29698" name="Picture 2" descr="http://news.nationalgeographic.com/news/bigphotos/images/080328-crusaders-dna_big.jpg"/>
          <p:cNvPicPr>
            <a:picLocks noChangeAspect="1" noChangeArrowheads="1"/>
          </p:cNvPicPr>
          <p:nvPr/>
        </p:nvPicPr>
        <p:blipFill>
          <a:blip r:embed="rId2" cstate="print"/>
          <a:srcRect/>
          <a:stretch>
            <a:fillRect/>
          </a:stretch>
        </p:blipFill>
        <p:spPr bwMode="auto">
          <a:xfrm>
            <a:off x="1600200" y="2057400"/>
            <a:ext cx="5815141" cy="3733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b="1" dirty="0" smtClean="0"/>
              <a:t>   Explain </a:t>
            </a:r>
            <a:r>
              <a:rPr lang="en-US" b="1" dirty="0"/>
              <a:t>how, in the Middle Ages, surplus of food was connected to the arts. Do you think this connection  is still relevant today?</a:t>
            </a:r>
            <a:endParaRPr lang="en-US" dirty="0"/>
          </a:p>
        </p:txBody>
      </p:sp>
      <p:pic>
        <p:nvPicPr>
          <p:cNvPr id="28674" name="Picture 2" descr="http://rakeshchintha.110mb.com/the_unexplained/mystic_places/Chartres%20Cathedral%202.jpg"/>
          <p:cNvPicPr>
            <a:picLocks noChangeAspect="1" noChangeArrowheads="1"/>
          </p:cNvPicPr>
          <p:nvPr/>
        </p:nvPicPr>
        <p:blipFill>
          <a:blip r:embed="rId2" cstate="print"/>
          <a:srcRect/>
          <a:stretch>
            <a:fillRect/>
          </a:stretch>
        </p:blipFill>
        <p:spPr bwMode="auto">
          <a:xfrm>
            <a:off x="2743200" y="1676400"/>
            <a:ext cx="3441700" cy="485279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b="1" dirty="0" smtClean="0"/>
              <a:t>   How </a:t>
            </a:r>
            <a:r>
              <a:rPr lang="en-US" b="1" dirty="0"/>
              <a:t>did the Black Death change people’s view of the church leaders?</a:t>
            </a:r>
            <a:endParaRPr lang="en-US" dirty="0"/>
          </a:p>
        </p:txBody>
      </p:sp>
      <p:pic>
        <p:nvPicPr>
          <p:cNvPr id="27650" name="Picture 2" descr="http://1.bp.blogspot.com/-OsJtumaj7TA/TdMdKtAZrZI/AAAAAAAAAAk/ilkYCnmPH30/s1600/black+death+cure.jpg"/>
          <p:cNvPicPr>
            <a:picLocks noChangeAspect="1" noChangeArrowheads="1"/>
          </p:cNvPicPr>
          <p:nvPr/>
        </p:nvPicPr>
        <p:blipFill>
          <a:blip r:embed="rId2" cstate="print"/>
          <a:srcRect/>
          <a:stretch>
            <a:fillRect/>
          </a:stretch>
        </p:blipFill>
        <p:spPr bwMode="auto">
          <a:xfrm>
            <a:off x="2438400" y="1219200"/>
            <a:ext cx="3743325" cy="54768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5715000" cy="6248400"/>
          </a:xfrm>
        </p:spPr>
        <p:txBody>
          <a:bodyPr>
            <a:normAutofit fontScale="92500"/>
          </a:bodyPr>
          <a:lstStyle/>
          <a:p>
            <a:pPr algn="ctr">
              <a:buNone/>
            </a:pPr>
            <a:r>
              <a:rPr lang="en-US" b="1" dirty="0"/>
              <a:t>Early Middle Ages   400-900 </a:t>
            </a:r>
            <a:endParaRPr lang="en-US" dirty="0"/>
          </a:p>
          <a:p>
            <a:pPr>
              <a:buNone/>
            </a:pPr>
            <a:r>
              <a:rPr lang="en-US" b="1" dirty="0" smtClean="0"/>
              <a:t>    Charlemagne</a:t>
            </a:r>
            <a:r>
              <a:rPr lang="en-US" dirty="0" smtClean="0"/>
              <a:t> </a:t>
            </a:r>
            <a:r>
              <a:rPr lang="en-US" dirty="0"/>
              <a:t>(Charles the Great) was tall, </a:t>
            </a:r>
            <a:r>
              <a:rPr lang="en-US" dirty="0" smtClean="0"/>
              <a:t>a great </a:t>
            </a:r>
            <a:r>
              <a:rPr lang="en-US" dirty="0"/>
              <a:t>hunter, good father, and known to invite anyone he met to dinner. He was fascinated </a:t>
            </a:r>
            <a:r>
              <a:rPr lang="en-US" dirty="0" smtClean="0"/>
              <a:t>with </a:t>
            </a:r>
            <a:r>
              <a:rPr lang="en-US" u="sng" dirty="0" smtClean="0"/>
              <a:t>learning</a:t>
            </a:r>
            <a:r>
              <a:rPr lang="en-US" dirty="0" smtClean="0"/>
              <a:t>, so </a:t>
            </a:r>
            <a:r>
              <a:rPr lang="en-US" dirty="0"/>
              <a:t>he sat down with schoolboys to hear what their teachers had to say. He was a fearless warrior who personally led his men into battle. Before he died, he said to his people, “Be humble and kind to one another.”</a:t>
            </a:r>
          </a:p>
          <a:p>
            <a:pPr>
              <a:buNone/>
            </a:pPr>
            <a:endParaRPr lang="en-US" dirty="0"/>
          </a:p>
        </p:txBody>
      </p:sp>
      <p:pic>
        <p:nvPicPr>
          <p:cNvPr id="7174" name="Picture 6" descr="http://100megsfree2.com/jjscherr/jacques/images/charlstatute.jpg"/>
          <p:cNvPicPr>
            <a:picLocks noChangeAspect="1" noChangeArrowheads="1"/>
          </p:cNvPicPr>
          <p:nvPr/>
        </p:nvPicPr>
        <p:blipFill>
          <a:blip r:embed="rId2" cstate="print"/>
          <a:srcRect/>
          <a:stretch>
            <a:fillRect/>
          </a:stretch>
        </p:blipFill>
        <p:spPr bwMode="auto">
          <a:xfrm>
            <a:off x="5943600" y="1323422"/>
            <a:ext cx="3018304" cy="39724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3048000"/>
          </a:xfrm>
        </p:spPr>
        <p:txBody>
          <a:bodyPr>
            <a:normAutofit/>
          </a:bodyPr>
          <a:lstStyle/>
          <a:p>
            <a:pPr algn="l"/>
            <a:r>
              <a:rPr lang="en-US" sz="3000" dirty="0" smtClean="0"/>
              <a:t>Under the Romans there was unity and a common </a:t>
            </a:r>
            <a:r>
              <a:rPr lang="en-US" sz="3000" u="sng" dirty="0" smtClean="0"/>
              <a:t>culture</a:t>
            </a:r>
            <a:r>
              <a:rPr lang="en-US" sz="3000" dirty="0" smtClean="0"/>
              <a:t>. Without the Romans, Europe was </a:t>
            </a:r>
            <a:r>
              <a:rPr lang="en-US" sz="3000" u="sng" dirty="0" smtClean="0"/>
              <a:t>divided</a:t>
            </a:r>
            <a:r>
              <a:rPr lang="en-US" sz="3000" dirty="0" smtClean="0"/>
              <a:t> into smaller kingdoms often at war with each another. </a:t>
            </a:r>
            <a:r>
              <a:rPr lang="en-US" sz="2800" dirty="0"/>
              <a:t/>
            </a:r>
            <a:br>
              <a:rPr lang="en-US" sz="2800" dirty="0"/>
            </a:br>
            <a:endParaRPr lang="en-US" sz="2800" dirty="0"/>
          </a:p>
        </p:txBody>
      </p:sp>
      <p:pic>
        <p:nvPicPr>
          <p:cNvPr id="6146" name="Picture 2" descr="http://www.culturalresources.com/images/maps/CharlemagneBig.jpg"/>
          <p:cNvPicPr>
            <a:picLocks noChangeAspect="1" noChangeArrowheads="1"/>
          </p:cNvPicPr>
          <p:nvPr/>
        </p:nvPicPr>
        <p:blipFill>
          <a:blip r:embed="rId2" cstate="print"/>
          <a:srcRect/>
          <a:stretch>
            <a:fillRect/>
          </a:stretch>
        </p:blipFill>
        <p:spPr bwMode="auto">
          <a:xfrm>
            <a:off x="1371600" y="2133600"/>
            <a:ext cx="6248400" cy="44188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5486400" cy="6096000"/>
          </a:xfrm>
        </p:spPr>
        <p:txBody>
          <a:bodyPr>
            <a:noAutofit/>
          </a:bodyPr>
          <a:lstStyle/>
          <a:p>
            <a:pPr algn="l"/>
            <a:r>
              <a:rPr lang="en-US" sz="2800" dirty="0" smtClean="0"/>
              <a:t>Charlemagne came from the Kingdom of Frank. “Frank” is Latin word which means “free.” Today when we say we want to frankly, it means we want to speak freely or in an </a:t>
            </a:r>
            <a:r>
              <a:rPr lang="en-US" sz="2800" u="sng" dirty="0" smtClean="0"/>
              <a:t>open and sincere </a:t>
            </a:r>
            <a:r>
              <a:rPr lang="en-US" sz="2800" dirty="0" smtClean="0"/>
              <a:t>manner. Charlemagne conquered land and made allies. In the year 800, the </a:t>
            </a:r>
            <a:r>
              <a:rPr lang="en-US" sz="2800" u="sng" dirty="0" smtClean="0"/>
              <a:t>pope</a:t>
            </a:r>
            <a:r>
              <a:rPr lang="en-US" sz="2800" dirty="0" smtClean="0"/>
              <a:t> crowned him emperor. He believed it was a king’s job to care for his people. He gave his lands unified government and provided roads, schools and protection for their trade. When he died in </a:t>
            </a:r>
            <a:r>
              <a:rPr lang="en-US" sz="2800" u="sng" dirty="0" smtClean="0"/>
              <a:t>814</a:t>
            </a:r>
            <a:r>
              <a:rPr lang="en-US" sz="2800" dirty="0" smtClean="0"/>
              <a:t>, his empire broke into pieces.</a:t>
            </a:r>
            <a:endParaRPr lang="en-US" sz="2800" dirty="0"/>
          </a:p>
        </p:txBody>
      </p:sp>
      <p:pic>
        <p:nvPicPr>
          <p:cNvPr id="5122" name="Picture 2" descr="http://uploads4.wikipaintings.org/images/jean-fouquet/coronation-of-charlemagne-1460.jpg"/>
          <p:cNvPicPr>
            <a:picLocks noChangeAspect="1" noChangeArrowheads="1"/>
          </p:cNvPicPr>
          <p:nvPr/>
        </p:nvPicPr>
        <p:blipFill>
          <a:blip r:embed="rId2" cstate="print"/>
          <a:srcRect/>
          <a:stretch>
            <a:fillRect/>
          </a:stretch>
        </p:blipFill>
        <p:spPr bwMode="auto">
          <a:xfrm>
            <a:off x="5181600" y="2209800"/>
            <a:ext cx="3741490" cy="33985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533400"/>
            <a:ext cx="5105400" cy="5943600"/>
          </a:xfrm>
        </p:spPr>
        <p:txBody>
          <a:bodyPr>
            <a:noAutofit/>
          </a:bodyPr>
          <a:lstStyle/>
          <a:p>
            <a:pPr algn="l"/>
            <a:r>
              <a:rPr lang="en-US" sz="2800" b="1" dirty="0"/>
              <a:t>High Middle Ages   </a:t>
            </a:r>
            <a:r>
              <a:rPr lang="en-US" sz="2800" b="1" dirty="0" smtClean="0"/>
              <a:t>900-1250</a:t>
            </a:r>
            <a:br>
              <a:rPr lang="en-US" sz="2800" b="1" dirty="0" smtClean="0"/>
            </a:br>
            <a:r>
              <a:rPr lang="en-US" sz="2800" dirty="0"/>
              <a:t/>
            </a:r>
            <a:br>
              <a:rPr lang="en-US" sz="2800" dirty="0"/>
            </a:br>
            <a:r>
              <a:rPr lang="en-US" sz="2800" b="1" dirty="0"/>
              <a:t>The Crusades</a:t>
            </a:r>
            <a:r>
              <a:rPr lang="en-US" sz="2800" dirty="0"/>
              <a:t> were a series of holy wars fought by Christian soldiers. The first Crusade took place in 1095 because holy sites of the Christian religion were controlled </a:t>
            </a:r>
            <a:r>
              <a:rPr lang="en-US" sz="2800" dirty="0" smtClean="0"/>
              <a:t>by </a:t>
            </a:r>
            <a:r>
              <a:rPr lang="en-US" sz="2800" u="sng" dirty="0" smtClean="0"/>
              <a:t>Muslims</a:t>
            </a:r>
            <a:r>
              <a:rPr lang="en-US" sz="2800" dirty="0" smtClean="0"/>
              <a:t> in </a:t>
            </a:r>
            <a:r>
              <a:rPr lang="en-US" sz="2800" dirty="0"/>
              <a:t>Jerusalem. The pope guaranteed that </a:t>
            </a:r>
            <a:r>
              <a:rPr lang="en-US" sz="2800" dirty="0" smtClean="0"/>
              <a:t>soldiers </a:t>
            </a:r>
            <a:r>
              <a:rPr lang="en-US" sz="2800" dirty="0"/>
              <a:t>in the Crusades would go to heaven with all their sins forgiven. There were </a:t>
            </a:r>
            <a:r>
              <a:rPr lang="en-US" sz="2800" dirty="0" smtClean="0"/>
              <a:t>a </a:t>
            </a:r>
            <a:r>
              <a:rPr lang="en-US" sz="2800" dirty="0"/>
              <a:t>total of </a:t>
            </a:r>
            <a:r>
              <a:rPr lang="en-US" sz="2800" u="sng" dirty="0"/>
              <a:t>8</a:t>
            </a:r>
            <a:r>
              <a:rPr lang="en-US" sz="2800" dirty="0" smtClean="0"/>
              <a:t> </a:t>
            </a:r>
            <a:r>
              <a:rPr lang="en-US" sz="2800" dirty="0"/>
              <a:t>Crusades.</a:t>
            </a:r>
          </a:p>
        </p:txBody>
      </p:sp>
      <p:pic>
        <p:nvPicPr>
          <p:cNvPr id="4098" name="Picture 2" descr="http://www.thearma.org/essays/Crusades1.jpg"/>
          <p:cNvPicPr>
            <a:picLocks noChangeAspect="1" noChangeArrowheads="1"/>
          </p:cNvPicPr>
          <p:nvPr/>
        </p:nvPicPr>
        <p:blipFill>
          <a:blip r:embed="rId2" cstate="print"/>
          <a:srcRect/>
          <a:stretch>
            <a:fillRect/>
          </a:stretch>
        </p:blipFill>
        <p:spPr bwMode="auto">
          <a:xfrm>
            <a:off x="228600" y="1143001"/>
            <a:ext cx="3659509" cy="4114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334000" cy="6858000"/>
          </a:xfrm>
        </p:spPr>
        <p:txBody>
          <a:bodyPr>
            <a:normAutofit lnSpcReduction="10000"/>
          </a:bodyPr>
          <a:lstStyle/>
          <a:p>
            <a:pPr>
              <a:buNone/>
            </a:pPr>
            <a:r>
              <a:rPr lang="en-US" dirty="0" smtClean="0"/>
              <a:t>    </a:t>
            </a:r>
          </a:p>
          <a:p>
            <a:pPr>
              <a:buNone/>
            </a:pPr>
            <a:r>
              <a:rPr lang="en-US" dirty="0"/>
              <a:t> </a:t>
            </a:r>
            <a:r>
              <a:rPr lang="en-US" dirty="0" smtClean="0"/>
              <a:t>   The </a:t>
            </a:r>
            <a:r>
              <a:rPr lang="en-US" dirty="0"/>
              <a:t>Crusaders didn’t just bring back loot, they brought back Muslim knowledge about medicine, </a:t>
            </a:r>
            <a:r>
              <a:rPr lang="en-US" sz="3000" dirty="0"/>
              <a:t>science</a:t>
            </a:r>
            <a:r>
              <a:rPr lang="en-US" dirty="0"/>
              <a:t>, and philosophy.  They also brought back the </a:t>
            </a:r>
            <a:r>
              <a:rPr lang="en-US" u="sng" dirty="0" smtClean="0"/>
              <a:t>Arabic</a:t>
            </a:r>
            <a:r>
              <a:rPr lang="en-US" dirty="0" smtClean="0"/>
              <a:t> numerals </a:t>
            </a:r>
            <a:r>
              <a:rPr lang="en-US" dirty="0"/>
              <a:t>that we still use today. The Crusades started and ended as a military effort to conquer distant lands, but in between, they became one of the greatest </a:t>
            </a:r>
            <a:r>
              <a:rPr lang="en-US" u="sng" dirty="0" smtClean="0"/>
              <a:t>cultural</a:t>
            </a:r>
            <a:r>
              <a:rPr lang="en-US" dirty="0" smtClean="0"/>
              <a:t> exchange </a:t>
            </a:r>
            <a:r>
              <a:rPr lang="en-US" dirty="0"/>
              <a:t>programs in history.</a:t>
            </a:r>
          </a:p>
        </p:txBody>
      </p:sp>
      <p:pic>
        <p:nvPicPr>
          <p:cNvPr id="3074" name="Picture 2" descr="http://upload.wikimedia.org/wikipedia/commons/thumb/0/0e/Peter_the_Hermit.jpg/220px-Peter_the_Hermit.jpg"/>
          <p:cNvPicPr>
            <a:picLocks noChangeAspect="1" noChangeArrowheads="1"/>
          </p:cNvPicPr>
          <p:nvPr/>
        </p:nvPicPr>
        <p:blipFill>
          <a:blip r:embed="rId2" cstate="print"/>
          <a:srcRect/>
          <a:stretch>
            <a:fillRect/>
          </a:stretch>
        </p:blipFill>
        <p:spPr bwMode="auto">
          <a:xfrm>
            <a:off x="5181600" y="1524000"/>
            <a:ext cx="3733800" cy="363196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505200"/>
            <a:ext cx="8229600" cy="4297363"/>
          </a:xfrm>
        </p:spPr>
        <p:txBody>
          <a:bodyPr/>
          <a:lstStyle/>
          <a:p>
            <a:pPr>
              <a:buNone/>
            </a:pPr>
            <a:r>
              <a:rPr lang="en-US" dirty="0" smtClean="0"/>
              <a:t>    Back </a:t>
            </a:r>
            <a:r>
              <a:rPr lang="en-US" dirty="0"/>
              <a:t>home in Europe, things were booming. By the 1100s, people developed new techniques for growing more food in the same amount of space.  More food meant less </a:t>
            </a:r>
            <a:r>
              <a:rPr lang="en-US" u="sng" dirty="0" smtClean="0"/>
              <a:t>starvation</a:t>
            </a:r>
            <a:r>
              <a:rPr lang="en-US" dirty="0" smtClean="0"/>
              <a:t> and </a:t>
            </a:r>
            <a:r>
              <a:rPr lang="en-US" dirty="0"/>
              <a:t>more people</a:t>
            </a:r>
            <a:r>
              <a:rPr lang="en-US" dirty="0" smtClean="0"/>
              <a:t>. </a:t>
            </a:r>
            <a:r>
              <a:rPr lang="en-US" dirty="0"/>
              <a:t>More people meant more work could get done. </a:t>
            </a:r>
          </a:p>
        </p:txBody>
      </p:sp>
      <p:pic>
        <p:nvPicPr>
          <p:cNvPr id="2050" name="Picture 2" descr="http://www.glogster.com/media/5/17/59/56/17595665.jpg"/>
          <p:cNvPicPr>
            <a:picLocks noChangeAspect="1" noChangeArrowheads="1"/>
          </p:cNvPicPr>
          <p:nvPr/>
        </p:nvPicPr>
        <p:blipFill>
          <a:blip r:embed="rId2" cstate="print"/>
          <a:srcRect/>
          <a:stretch>
            <a:fillRect/>
          </a:stretch>
        </p:blipFill>
        <p:spPr bwMode="auto">
          <a:xfrm>
            <a:off x="2667000" y="152400"/>
            <a:ext cx="2857500" cy="3238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lstStyle/>
          <a:p>
            <a:pPr>
              <a:buNone/>
            </a:pPr>
            <a:r>
              <a:rPr lang="en-US" dirty="0" smtClean="0"/>
              <a:t>    In the towns, merchants hired people to make things. For the first time in the Middle Ages a lot of people, not just the </a:t>
            </a:r>
            <a:r>
              <a:rPr lang="en-US" u="sng" dirty="0" smtClean="0"/>
              <a:t>nobility</a:t>
            </a:r>
            <a:r>
              <a:rPr lang="en-US" dirty="0" smtClean="0"/>
              <a:t> had a little money in their pockets. With money to spend and food to eat, people could put time and energy into making beautiful things. </a:t>
            </a:r>
            <a:endParaRPr lang="en-US" dirty="0"/>
          </a:p>
        </p:txBody>
      </p:sp>
      <p:pic>
        <p:nvPicPr>
          <p:cNvPr id="21506" name="Picture 2" descr="http://3.bp.blogspot.com/_E3c_V9UeDH0/S9JkA6lT5dI/AAAAAAAAAJ4/JaUf3FA5UGk/s1600/middle+ages.jpg"/>
          <p:cNvPicPr>
            <a:picLocks noChangeAspect="1" noChangeArrowheads="1"/>
          </p:cNvPicPr>
          <p:nvPr/>
        </p:nvPicPr>
        <p:blipFill>
          <a:blip r:embed="rId2" cstate="print"/>
          <a:srcRect/>
          <a:stretch>
            <a:fillRect/>
          </a:stretch>
        </p:blipFill>
        <p:spPr bwMode="auto">
          <a:xfrm>
            <a:off x="2438400" y="2971800"/>
            <a:ext cx="3681454" cy="3657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67200"/>
            <a:ext cx="9144000" cy="3581400"/>
          </a:xfrm>
        </p:spPr>
        <p:txBody>
          <a:bodyPr>
            <a:noAutofit/>
          </a:bodyPr>
          <a:lstStyle/>
          <a:p>
            <a:pPr>
              <a:buNone/>
            </a:pPr>
            <a:r>
              <a:rPr lang="en-US" sz="2900" dirty="0" smtClean="0"/>
              <a:t>    </a:t>
            </a:r>
            <a:r>
              <a:rPr lang="en-US" sz="2800" dirty="0" smtClean="0"/>
              <a:t>This </a:t>
            </a:r>
            <a:r>
              <a:rPr lang="en-US" sz="2800" dirty="0"/>
              <a:t>became the golden age of building </a:t>
            </a:r>
            <a:r>
              <a:rPr lang="en-US" sz="2800" u="sng" dirty="0" smtClean="0"/>
              <a:t>cathedrals, </a:t>
            </a:r>
            <a:r>
              <a:rPr lang="en-US" sz="2800" dirty="0" smtClean="0"/>
              <a:t>chateaux, </a:t>
            </a:r>
            <a:r>
              <a:rPr lang="en-US" sz="2800" dirty="0"/>
              <a:t>and castles that were comfortable and defendable. The </a:t>
            </a:r>
            <a:r>
              <a:rPr lang="en-US" sz="2800" dirty="0" smtClean="0"/>
              <a:t>serfs </a:t>
            </a:r>
            <a:r>
              <a:rPr lang="en-US" sz="2800" dirty="0"/>
              <a:t>and peasants worked hard, but since there were good growing seasons, there was always food on the table (until the second half of the 1200s).</a:t>
            </a:r>
          </a:p>
        </p:txBody>
      </p:sp>
      <p:pic>
        <p:nvPicPr>
          <p:cNvPr id="4" name="Picture 3" descr="http://travelsplendid.com/wp-content/uploads/2010/09/Chateau_de_Chambord_Castle_Loi.jpg"/>
          <p:cNvPicPr/>
          <p:nvPr/>
        </p:nvPicPr>
        <p:blipFill>
          <a:blip r:embed="rId2" cstate="print"/>
          <a:srcRect/>
          <a:stretch>
            <a:fillRect/>
          </a:stretch>
        </p:blipFill>
        <p:spPr bwMode="auto">
          <a:xfrm>
            <a:off x="1828800" y="304800"/>
            <a:ext cx="5562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666</Words>
  <Application>Microsoft Office PowerPoint</Application>
  <PresentationFormat>On-screen Show (4:3)</PresentationFormat>
  <Paragraphs>19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Algerian</vt:lpstr>
      <vt:lpstr>Arial</vt:lpstr>
      <vt:lpstr>Calibri</vt:lpstr>
      <vt:lpstr>Office Theme</vt:lpstr>
      <vt:lpstr>History of the Middle Ages</vt:lpstr>
      <vt:lpstr>PowerPoint Presentation</vt:lpstr>
      <vt:lpstr>Under the Romans there was unity and a common culture. Without the Romans, Europe was divided into smaller kingdoms often at war with each another.  </vt:lpstr>
      <vt:lpstr>Charlemagne came from the Kingdom of Frank. “Frank” is Latin word which means “free.” Today when we say we want to frankly, it means we want to speak freely or in an open and sincere manner. Charlemagne conquered land and made allies. In the year 800, the pope crowned him emperor. He believed it was a king’s job to care for his people. He gave his lands unified government and provided roads, schools and protection for their trade. When he died in 814, his empire broke into pieces.</vt:lpstr>
      <vt:lpstr>High Middle Ages   900-1250  The Crusades were a series of holy wars fought by Christian soldiers. The first Crusade took place in 1095 because holy sites of the Christian religion were controlled by Muslims in Jerusalem. The pope guaranteed that soldiers in the Crusades would go to heaven with all their sins forgiven. There were a total of 8 Crusades.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Middle Ages</dc:title>
  <dc:creator>clynch1</dc:creator>
  <cp:lastModifiedBy>avroome</cp:lastModifiedBy>
  <cp:revision>4</cp:revision>
  <dcterms:created xsi:type="dcterms:W3CDTF">2011-10-24T00:43:55Z</dcterms:created>
  <dcterms:modified xsi:type="dcterms:W3CDTF">2017-04-25T13:03:51Z</dcterms:modified>
</cp:coreProperties>
</file>