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3" r:id="rId5"/>
    <p:sldId id="259" r:id="rId6"/>
    <p:sldId id="261" r:id="rId7"/>
    <p:sldId id="262" r:id="rId8"/>
    <p:sldId id="263" r:id="rId9"/>
    <p:sldId id="265" r:id="rId10"/>
    <p:sldId id="266" r:id="rId11"/>
    <p:sldId id="268" r:id="rId12"/>
    <p:sldId id="269" r:id="rId13"/>
    <p:sldId id="270"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773"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EC8B1-7552-9E4D-B38F-C6F981CD438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85400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C8B1-7552-9E4D-B38F-C6F981CD438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5321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C8B1-7552-9E4D-B38F-C6F981CD438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116243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C8B1-7552-9E4D-B38F-C6F981CD438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272440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EC8B1-7552-9E4D-B38F-C6F981CD438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5005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EC8B1-7552-9E4D-B38F-C6F981CD4383}"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29886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EC8B1-7552-9E4D-B38F-C6F981CD4383}"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151427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EC8B1-7552-9E4D-B38F-C6F981CD4383}"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81094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EC8B1-7552-9E4D-B38F-C6F981CD4383}"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182142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EC8B1-7552-9E4D-B38F-C6F981CD4383}"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213634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EC8B1-7552-9E4D-B38F-C6F981CD4383}"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D6999-770E-D144-BCA9-DECE14A1A845}" type="slidenum">
              <a:rPr lang="en-US" smtClean="0"/>
              <a:t>‹#›</a:t>
            </a:fld>
            <a:endParaRPr lang="en-US"/>
          </a:p>
        </p:txBody>
      </p:sp>
    </p:spTree>
    <p:extLst>
      <p:ext uri="{BB962C8B-B14F-4D97-AF65-F5344CB8AC3E}">
        <p14:creationId xmlns:p14="http://schemas.microsoft.com/office/powerpoint/2010/main" val="245169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EC8B1-7552-9E4D-B38F-C6F981CD4383}" type="datetimeFigureOut">
              <a:rPr lang="en-US" smtClean="0"/>
              <a:t>9/28/2016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D6999-770E-D144-BCA9-DECE14A1A845}" type="slidenum">
              <a:rPr lang="en-US" smtClean="0"/>
              <a:t>‹#›</a:t>
            </a:fld>
            <a:endParaRPr lang="en-US"/>
          </a:p>
        </p:txBody>
      </p:sp>
    </p:spTree>
    <p:extLst>
      <p:ext uri="{BB962C8B-B14F-4D97-AF65-F5344CB8AC3E}">
        <p14:creationId xmlns:p14="http://schemas.microsoft.com/office/powerpoint/2010/main" val="13033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discoveryeducation.com/learn/videos/33dd10bd-c990-4e71-9e88-912f7107e3d5?hasLocalHost=fals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Nl7URLPMKU"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4-06-19 at 4.44.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23" y="0"/>
            <a:ext cx="7350431" cy="6858000"/>
          </a:xfrm>
          <a:prstGeom prst="rect">
            <a:avLst/>
          </a:prstGeom>
        </p:spPr>
      </p:pic>
    </p:spTree>
    <p:extLst>
      <p:ext uri="{BB962C8B-B14F-4D97-AF65-F5344CB8AC3E}">
        <p14:creationId xmlns:p14="http://schemas.microsoft.com/office/powerpoint/2010/main" val="23332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23" y="317570"/>
            <a:ext cx="3775202" cy="634900"/>
          </a:xfrm>
        </p:spPr>
        <p:txBody>
          <a:bodyPr>
            <a:noAutofit/>
          </a:bodyPr>
          <a:lstStyle/>
          <a:p>
            <a:r>
              <a:rPr lang="en-US" sz="2800" b="1" dirty="0" smtClean="0"/>
              <a:t>India’s Summer Monsoons</a:t>
            </a:r>
            <a:endParaRPr lang="en-US" sz="2800" b="1" dirty="0"/>
          </a:p>
        </p:txBody>
      </p:sp>
      <p:sp>
        <p:nvSpPr>
          <p:cNvPr id="7" name="Rectangle 6"/>
          <p:cNvSpPr/>
          <p:nvPr/>
        </p:nvSpPr>
        <p:spPr>
          <a:xfrm>
            <a:off x="155475" y="1132633"/>
            <a:ext cx="3697878" cy="6795707"/>
          </a:xfrm>
          <a:prstGeom prst="rect">
            <a:avLst/>
          </a:prstGeom>
        </p:spPr>
        <p:txBody>
          <a:bodyPr wrap="square">
            <a:spAutoFit/>
          </a:bodyPr>
          <a:lstStyle/>
          <a:p>
            <a:pPr>
              <a:lnSpc>
                <a:spcPct val="130000"/>
              </a:lnSpc>
            </a:pPr>
            <a:r>
              <a:rPr lang="en-US" sz="2400" dirty="0"/>
              <a:t>The summer monsoons roar onto the subcontinent from the </a:t>
            </a:r>
            <a:r>
              <a:rPr lang="en-US" sz="2400" b="1" u="sng" dirty="0" smtClean="0">
                <a:solidFill>
                  <a:srgbClr val="FF0000"/>
                </a:solidFill>
              </a:rPr>
              <a:t>southwest</a:t>
            </a:r>
            <a:r>
              <a:rPr lang="en-US" sz="2400" dirty="0" smtClean="0"/>
              <a:t>. </a:t>
            </a:r>
            <a:r>
              <a:rPr lang="en-US" sz="2400" dirty="0"/>
              <a:t>The winds carry moisture from the </a:t>
            </a:r>
            <a:r>
              <a:rPr lang="en-US" sz="2400" b="1" u="sng" dirty="0" smtClean="0">
                <a:solidFill>
                  <a:srgbClr val="FF0000"/>
                </a:solidFill>
              </a:rPr>
              <a:t>Indian Ocean</a:t>
            </a:r>
            <a:r>
              <a:rPr lang="en-US" sz="2400" dirty="0" smtClean="0">
                <a:solidFill>
                  <a:srgbClr val="FF0000"/>
                </a:solidFill>
              </a:rPr>
              <a:t> </a:t>
            </a:r>
            <a:r>
              <a:rPr lang="en-US" sz="2400" dirty="0" smtClean="0"/>
              <a:t>and </a:t>
            </a:r>
            <a:r>
              <a:rPr lang="en-US" sz="2400" dirty="0"/>
              <a:t>bring heavy rains from June to September. The torrential rainstorms often cause violent </a:t>
            </a:r>
            <a:r>
              <a:rPr lang="en-US" sz="2400" b="1" u="sng" dirty="0" smtClean="0">
                <a:solidFill>
                  <a:srgbClr val="FF0000"/>
                </a:solidFill>
              </a:rPr>
              <a:t>landslides</a:t>
            </a:r>
            <a:r>
              <a:rPr lang="en-US" sz="2400" dirty="0" smtClean="0"/>
              <a:t>. </a:t>
            </a:r>
            <a:r>
              <a:rPr lang="en-US" sz="2400" dirty="0"/>
              <a:t>Entire villages have been swept away during monsoon rains. </a:t>
            </a:r>
            <a:endParaRPr lang="en-US" sz="2400" dirty="0" smtClean="0"/>
          </a:p>
          <a:p>
            <a:pPr>
              <a:lnSpc>
                <a:spcPct val="130000"/>
              </a:lnSpc>
            </a:pPr>
            <a:endParaRPr lang="en-US" sz="2400" dirty="0" smtClean="0"/>
          </a:p>
          <a:p>
            <a:pPr>
              <a:lnSpc>
                <a:spcPct val="130000"/>
              </a:lnSpc>
            </a:pPr>
            <a:endParaRPr lang="en-US" sz="2400" dirty="0"/>
          </a:p>
          <a:p>
            <a:pPr>
              <a:lnSpc>
                <a:spcPct val="130000"/>
              </a:lnSpc>
            </a:pPr>
            <a:endParaRPr lang="en-US" sz="2400" dirty="0"/>
          </a:p>
        </p:txBody>
      </p:sp>
      <p:pic>
        <p:nvPicPr>
          <p:cNvPr id="4" name="Picture 3" descr="Screen Shot 2014-06-19 at 5.2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888" y="1664627"/>
            <a:ext cx="5039882" cy="4427560"/>
          </a:xfrm>
          <a:prstGeom prst="rect">
            <a:avLst/>
          </a:prstGeom>
          <a:ln w="38100" cmpd="sng">
            <a:solidFill>
              <a:schemeClr val="tx1"/>
            </a:solidFill>
          </a:ln>
        </p:spPr>
      </p:pic>
      <p:sp>
        <p:nvSpPr>
          <p:cNvPr id="8" name="Rectangle 7"/>
          <p:cNvSpPr/>
          <p:nvPr/>
        </p:nvSpPr>
        <p:spPr>
          <a:xfrm>
            <a:off x="4696646" y="68644"/>
            <a:ext cx="4413026" cy="1753657"/>
          </a:xfrm>
          <a:prstGeom prst="rect">
            <a:avLst/>
          </a:prstGeom>
          <a:solidFill>
            <a:srgbClr val="FFFF00"/>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In the summer, air current travels across India from the southwest.  The current brings moisture from the Indian Ocean and drops it over India, causing heavy rainfall at times. Because of this, the summer monsoon is the wet monsoon in India.</a:t>
            </a:r>
            <a:endParaRPr lang="en-US" b="1" dirty="0">
              <a:solidFill>
                <a:schemeClr val="tx1"/>
              </a:solidFill>
            </a:endParaRPr>
          </a:p>
        </p:txBody>
      </p:sp>
      <p:sp>
        <p:nvSpPr>
          <p:cNvPr id="5" name="Rectangle 4"/>
          <p:cNvSpPr/>
          <p:nvPr/>
        </p:nvSpPr>
        <p:spPr>
          <a:xfrm>
            <a:off x="4404770" y="6211669"/>
            <a:ext cx="4572000" cy="461665"/>
          </a:xfrm>
          <a:prstGeom prst="rect">
            <a:avLst/>
          </a:prstGeom>
        </p:spPr>
        <p:txBody>
          <a:bodyPr>
            <a:spAutoFit/>
          </a:bodyPr>
          <a:lstStyle/>
          <a:p>
            <a:pPr algn="ctr"/>
            <a:r>
              <a:rPr lang="en-US" sz="2400" b="1" smtClean="0">
                <a:hlinkClick r:id="rId3"/>
              </a:rPr>
              <a:t>Monsoons of India</a:t>
            </a:r>
            <a:endParaRPr lang="en-US" sz="2400" b="1" dirty="0"/>
          </a:p>
        </p:txBody>
      </p:sp>
    </p:spTree>
    <p:extLst>
      <p:ext uri="{BB962C8B-B14F-4D97-AF65-F5344CB8AC3E}">
        <p14:creationId xmlns:p14="http://schemas.microsoft.com/office/powerpoint/2010/main" val="2972624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23" y="317570"/>
            <a:ext cx="3775202" cy="634900"/>
          </a:xfrm>
        </p:spPr>
        <p:txBody>
          <a:bodyPr>
            <a:noAutofit/>
          </a:bodyPr>
          <a:lstStyle/>
          <a:p>
            <a:r>
              <a:rPr lang="en-US" sz="2800" b="1" dirty="0" smtClean="0"/>
              <a:t>India’s Summer Monsoons</a:t>
            </a:r>
            <a:endParaRPr lang="en-US" sz="2800" b="1" dirty="0"/>
          </a:p>
        </p:txBody>
      </p:sp>
      <p:sp>
        <p:nvSpPr>
          <p:cNvPr id="7" name="Rectangle 6"/>
          <p:cNvSpPr/>
          <p:nvPr/>
        </p:nvSpPr>
        <p:spPr>
          <a:xfrm>
            <a:off x="155475" y="1235600"/>
            <a:ext cx="3697878" cy="5238356"/>
          </a:xfrm>
          <a:prstGeom prst="rect">
            <a:avLst/>
          </a:prstGeom>
        </p:spPr>
        <p:txBody>
          <a:bodyPr wrap="square">
            <a:spAutoFit/>
          </a:bodyPr>
          <a:lstStyle/>
          <a:p>
            <a:pPr>
              <a:lnSpc>
                <a:spcPct val="140000"/>
              </a:lnSpc>
            </a:pPr>
            <a:r>
              <a:rPr lang="en-US" sz="2400" dirty="0" smtClean="0"/>
              <a:t>Despite the potential for destruction, the summer monsoons are </a:t>
            </a:r>
            <a:r>
              <a:rPr lang="en-US" sz="2400" b="1" u="sng" dirty="0" smtClean="0">
                <a:solidFill>
                  <a:srgbClr val="FF0000"/>
                </a:solidFill>
              </a:rPr>
              <a:t>welcomed</a:t>
            </a:r>
            <a:r>
              <a:rPr lang="en-US" sz="2400" dirty="0" smtClean="0">
                <a:solidFill>
                  <a:srgbClr val="FF0000"/>
                </a:solidFill>
              </a:rPr>
              <a:t> </a:t>
            </a:r>
            <a:r>
              <a:rPr lang="en-US" sz="2400" dirty="0" smtClean="0"/>
              <a:t>in India. Farmers depend on the rains to </a:t>
            </a:r>
            <a:r>
              <a:rPr lang="en-US" sz="2400" b="1" u="sng" dirty="0" smtClean="0">
                <a:solidFill>
                  <a:srgbClr val="FF0000"/>
                </a:solidFill>
              </a:rPr>
              <a:t>irrigate</a:t>
            </a:r>
            <a:r>
              <a:rPr lang="en-US" sz="2400" b="1" dirty="0" smtClean="0">
                <a:solidFill>
                  <a:srgbClr val="FF0000"/>
                </a:solidFill>
              </a:rPr>
              <a:t> </a:t>
            </a:r>
            <a:r>
              <a:rPr lang="en-US" sz="2400" dirty="0" smtClean="0"/>
              <a:t>their land. Additionally, a great deal of India’s </a:t>
            </a:r>
            <a:r>
              <a:rPr lang="en-US" sz="2400" b="1" u="sng" dirty="0" smtClean="0">
                <a:solidFill>
                  <a:srgbClr val="FF0000"/>
                </a:solidFill>
              </a:rPr>
              <a:t>electricity</a:t>
            </a:r>
            <a:r>
              <a:rPr lang="en-US" sz="2400" dirty="0" smtClean="0">
                <a:solidFill>
                  <a:srgbClr val="FF0000"/>
                </a:solidFill>
              </a:rPr>
              <a:t> </a:t>
            </a:r>
            <a:r>
              <a:rPr lang="en-US" sz="2400" dirty="0" smtClean="0"/>
              <a:t>is generated by water-power provided by the monsoon rains. </a:t>
            </a:r>
            <a:endParaRPr lang="en-US" sz="2400" dirty="0"/>
          </a:p>
        </p:txBody>
      </p:sp>
      <p:pic>
        <p:nvPicPr>
          <p:cNvPr id="2" name="Picture 1"/>
          <p:cNvPicPr>
            <a:picLocks noChangeAspect="1"/>
          </p:cNvPicPr>
          <p:nvPr/>
        </p:nvPicPr>
        <p:blipFill>
          <a:blip r:embed="rId2"/>
          <a:stretch>
            <a:fillRect/>
          </a:stretch>
        </p:blipFill>
        <p:spPr>
          <a:xfrm>
            <a:off x="4436750" y="566316"/>
            <a:ext cx="4412819" cy="2944539"/>
          </a:xfrm>
          <a:prstGeom prst="rect">
            <a:avLst/>
          </a:prstGeom>
          <a:ln w="38100" cmpd="sng">
            <a:solidFill>
              <a:srgbClr val="000000"/>
            </a:solidFill>
          </a:ln>
        </p:spPr>
      </p:pic>
      <p:sp>
        <p:nvSpPr>
          <p:cNvPr id="8" name="Rectangle 7"/>
          <p:cNvSpPr/>
          <p:nvPr/>
        </p:nvSpPr>
        <p:spPr>
          <a:xfrm>
            <a:off x="5263051" y="77256"/>
            <a:ext cx="3747930" cy="686443"/>
          </a:xfrm>
          <a:prstGeom prst="rect">
            <a:avLst/>
          </a:prstGeom>
          <a:solidFill>
            <a:srgbClr val="FFFF00"/>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The summer monsoon brings much-needed rainfall for crops!</a:t>
            </a:r>
            <a:endParaRPr lang="en-US" b="1" dirty="0">
              <a:solidFill>
                <a:schemeClr val="tx1"/>
              </a:solidFill>
            </a:endParaRPr>
          </a:p>
        </p:txBody>
      </p:sp>
      <p:pic>
        <p:nvPicPr>
          <p:cNvPr id="3" name="Picture 2"/>
          <p:cNvPicPr>
            <a:picLocks noChangeAspect="1"/>
          </p:cNvPicPr>
          <p:nvPr/>
        </p:nvPicPr>
        <p:blipFill>
          <a:blip r:embed="rId3"/>
          <a:stretch>
            <a:fillRect/>
          </a:stretch>
        </p:blipFill>
        <p:spPr>
          <a:xfrm>
            <a:off x="5062993" y="3708236"/>
            <a:ext cx="3947988" cy="2960991"/>
          </a:xfrm>
          <a:prstGeom prst="rect">
            <a:avLst/>
          </a:prstGeom>
          <a:ln w="38100" cmpd="sng">
            <a:solidFill>
              <a:srgbClr val="000000"/>
            </a:solidFill>
          </a:ln>
        </p:spPr>
      </p:pic>
      <p:sp>
        <p:nvSpPr>
          <p:cNvPr id="10" name="Rectangle 9"/>
          <p:cNvSpPr/>
          <p:nvPr/>
        </p:nvSpPr>
        <p:spPr>
          <a:xfrm>
            <a:off x="4153296" y="3431550"/>
            <a:ext cx="3283663" cy="1068213"/>
          </a:xfrm>
          <a:prstGeom prst="rect">
            <a:avLst/>
          </a:prstGeom>
          <a:solidFill>
            <a:srgbClr val="FFFF00"/>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The water power provided by the monsoon gives hundreds of thousands access to electricity!</a:t>
            </a:r>
            <a:endParaRPr lang="en-US" b="1" dirty="0">
              <a:solidFill>
                <a:schemeClr val="tx1"/>
              </a:solidFill>
            </a:endParaRPr>
          </a:p>
        </p:txBody>
      </p:sp>
    </p:spTree>
    <p:extLst>
      <p:ext uri="{BB962C8B-B14F-4D97-AF65-F5344CB8AC3E}">
        <p14:creationId xmlns:p14="http://schemas.microsoft.com/office/powerpoint/2010/main" val="18631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23" y="317570"/>
            <a:ext cx="3775202" cy="634900"/>
          </a:xfrm>
        </p:spPr>
        <p:txBody>
          <a:bodyPr>
            <a:noAutofit/>
          </a:bodyPr>
          <a:lstStyle/>
          <a:p>
            <a:r>
              <a:rPr lang="en-US" sz="2800" b="1" dirty="0" smtClean="0"/>
              <a:t>India’s Winter Monsoons</a:t>
            </a:r>
            <a:endParaRPr lang="en-US" sz="2800" b="1" dirty="0"/>
          </a:p>
        </p:txBody>
      </p:sp>
      <p:sp>
        <p:nvSpPr>
          <p:cNvPr id="7" name="Rectangle 6"/>
          <p:cNvSpPr/>
          <p:nvPr/>
        </p:nvSpPr>
        <p:spPr>
          <a:xfrm>
            <a:off x="155475" y="1355727"/>
            <a:ext cx="3697878" cy="6272485"/>
          </a:xfrm>
          <a:prstGeom prst="rect">
            <a:avLst/>
          </a:prstGeom>
        </p:spPr>
        <p:txBody>
          <a:bodyPr wrap="square">
            <a:spAutoFit/>
          </a:bodyPr>
          <a:lstStyle/>
          <a:p>
            <a:pPr>
              <a:lnSpc>
                <a:spcPct val="140000"/>
              </a:lnSpc>
            </a:pPr>
            <a:r>
              <a:rPr lang="en-US" sz="2400" dirty="0" smtClean="0"/>
              <a:t>India’s </a:t>
            </a:r>
            <a:r>
              <a:rPr lang="en-US" sz="2400" dirty="0"/>
              <a:t>winters are hot and dry. The monsoon winds blow from the </a:t>
            </a:r>
            <a:r>
              <a:rPr lang="en-US" sz="2400" b="1" u="sng" dirty="0">
                <a:solidFill>
                  <a:srgbClr val="FF0000"/>
                </a:solidFill>
              </a:rPr>
              <a:t>northeast</a:t>
            </a:r>
            <a:r>
              <a:rPr lang="en-US" sz="2400" dirty="0">
                <a:solidFill>
                  <a:srgbClr val="FF0000"/>
                </a:solidFill>
              </a:rPr>
              <a:t> </a:t>
            </a:r>
            <a:r>
              <a:rPr lang="en-US" sz="2400" dirty="0"/>
              <a:t>and carry little moisture. The temperature is high because the </a:t>
            </a:r>
            <a:r>
              <a:rPr lang="en-US" sz="2400" b="1" u="sng" dirty="0">
                <a:solidFill>
                  <a:srgbClr val="FF0000"/>
                </a:solidFill>
              </a:rPr>
              <a:t>Himalayas</a:t>
            </a:r>
            <a:r>
              <a:rPr lang="en-US" sz="2400" dirty="0">
                <a:solidFill>
                  <a:srgbClr val="FF0000"/>
                </a:solidFill>
              </a:rPr>
              <a:t> </a:t>
            </a:r>
            <a:r>
              <a:rPr lang="en-US" sz="2400" dirty="0"/>
              <a:t>form a barrier that prevents cold air from passing onto the subcontinent. </a:t>
            </a:r>
          </a:p>
          <a:p>
            <a:pPr>
              <a:lnSpc>
                <a:spcPct val="140000"/>
              </a:lnSpc>
            </a:pPr>
            <a:endParaRPr lang="en-US" sz="2400" dirty="0" smtClean="0"/>
          </a:p>
          <a:p>
            <a:pPr>
              <a:lnSpc>
                <a:spcPct val="140000"/>
              </a:lnSpc>
            </a:pPr>
            <a:endParaRPr lang="en-US" sz="2400" dirty="0"/>
          </a:p>
          <a:p>
            <a:pPr>
              <a:lnSpc>
                <a:spcPct val="140000"/>
              </a:lnSpc>
            </a:pPr>
            <a:endParaRPr lang="en-US" sz="2400" dirty="0"/>
          </a:p>
        </p:txBody>
      </p:sp>
      <p:pic>
        <p:nvPicPr>
          <p:cNvPr id="2" name="Picture 1" descr="Screen Shot 2014-06-19 at 5.41.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008" y="1749173"/>
            <a:ext cx="5119008" cy="4141825"/>
          </a:xfrm>
          <a:prstGeom prst="rect">
            <a:avLst/>
          </a:prstGeom>
          <a:ln w="28575" cmpd="sng">
            <a:solidFill>
              <a:srgbClr val="000000"/>
            </a:solidFill>
          </a:ln>
        </p:spPr>
      </p:pic>
      <p:sp>
        <p:nvSpPr>
          <p:cNvPr id="8" name="Rectangle 7"/>
          <p:cNvSpPr/>
          <p:nvPr/>
        </p:nvSpPr>
        <p:spPr>
          <a:xfrm>
            <a:off x="4514072" y="213346"/>
            <a:ext cx="4561272" cy="1753657"/>
          </a:xfrm>
          <a:prstGeom prst="rect">
            <a:avLst/>
          </a:prstGeom>
          <a:solidFill>
            <a:srgbClr val="FFFF00"/>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In the winter, air current reverses and travels across India from the northeast.  Most of the water vapor falls in the massive Himalayan Mountains, which then brings dry air into India.  Because of this, the winter monsoon is the dry monsoon in India.</a:t>
            </a:r>
            <a:endParaRPr lang="en-US" b="1" dirty="0">
              <a:solidFill>
                <a:schemeClr val="tx1"/>
              </a:solidFill>
            </a:endParaRPr>
          </a:p>
        </p:txBody>
      </p:sp>
    </p:spTree>
    <p:extLst>
      <p:ext uri="{BB962C8B-B14F-4D97-AF65-F5344CB8AC3E}">
        <p14:creationId xmlns:p14="http://schemas.microsoft.com/office/powerpoint/2010/main" val="3806415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23" y="317570"/>
            <a:ext cx="3775202" cy="634900"/>
          </a:xfrm>
        </p:spPr>
        <p:txBody>
          <a:bodyPr>
            <a:noAutofit/>
          </a:bodyPr>
          <a:lstStyle/>
          <a:p>
            <a:r>
              <a:rPr lang="en-US" sz="2800" b="1" dirty="0" smtClean="0"/>
              <a:t>India’s Winter Monsoons</a:t>
            </a:r>
            <a:endParaRPr lang="en-US" sz="2800" b="1" dirty="0"/>
          </a:p>
        </p:txBody>
      </p:sp>
      <p:sp>
        <p:nvSpPr>
          <p:cNvPr id="7" name="Rectangle 6"/>
          <p:cNvSpPr/>
          <p:nvPr/>
        </p:nvSpPr>
        <p:spPr>
          <a:xfrm>
            <a:off x="155475" y="1411435"/>
            <a:ext cx="3697878" cy="5238356"/>
          </a:xfrm>
          <a:prstGeom prst="rect">
            <a:avLst/>
          </a:prstGeom>
        </p:spPr>
        <p:txBody>
          <a:bodyPr wrap="square">
            <a:spAutoFit/>
          </a:bodyPr>
          <a:lstStyle/>
          <a:p>
            <a:pPr>
              <a:lnSpc>
                <a:spcPct val="140000"/>
              </a:lnSpc>
            </a:pPr>
            <a:r>
              <a:rPr lang="en-US" sz="2400" dirty="0"/>
              <a:t>Additionally, most of India lies </a:t>
            </a:r>
            <a:r>
              <a:rPr lang="en-US" sz="2400" b="1" u="sng" dirty="0" smtClean="0">
                <a:solidFill>
                  <a:srgbClr val="FF0000"/>
                </a:solidFill>
              </a:rPr>
              <a:t>between</a:t>
            </a:r>
            <a:r>
              <a:rPr lang="en-US" sz="2400" dirty="0" smtClean="0">
                <a:solidFill>
                  <a:srgbClr val="FF0000"/>
                </a:solidFill>
              </a:rPr>
              <a:t> </a:t>
            </a:r>
            <a:r>
              <a:rPr lang="en-US" sz="2400" dirty="0" smtClean="0"/>
              <a:t>the </a:t>
            </a:r>
            <a:r>
              <a:rPr lang="en-US" sz="2400" dirty="0"/>
              <a:t>Tropic of Cancer and the equator, so the sun’s rays shine </a:t>
            </a:r>
            <a:r>
              <a:rPr lang="en-US" sz="2400" b="1" u="sng" dirty="0" smtClean="0">
                <a:solidFill>
                  <a:srgbClr val="FF0000"/>
                </a:solidFill>
              </a:rPr>
              <a:t>directly</a:t>
            </a:r>
            <a:r>
              <a:rPr lang="en-US" sz="2400" b="1" dirty="0" smtClean="0">
                <a:solidFill>
                  <a:srgbClr val="FF0000"/>
                </a:solidFill>
              </a:rPr>
              <a:t> </a:t>
            </a:r>
            <a:r>
              <a:rPr lang="en-US" sz="2400" dirty="0" smtClean="0"/>
              <a:t>on </a:t>
            </a:r>
            <a:r>
              <a:rPr lang="en-US" sz="2400" dirty="0"/>
              <a:t>the land. </a:t>
            </a:r>
            <a:r>
              <a:rPr lang="en-US" sz="2400" dirty="0" smtClean="0"/>
              <a:t>The temperature </a:t>
            </a:r>
            <a:r>
              <a:rPr lang="en-US" sz="2400" dirty="0"/>
              <a:t>can reach as high as </a:t>
            </a:r>
            <a:r>
              <a:rPr lang="en-US" sz="2400" b="1" u="sng" dirty="0" smtClean="0">
                <a:solidFill>
                  <a:srgbClr val="FF0000"/>
                </a:solidFill>
              </a:rPr>
              <a:t>110 degree (F) </a:t>
            </a:r>
            <a:r>
              <a:rPr lang="en-US" sz="2400" dirty="0" smtClean="0"/>
              <a:t>during </a:t>
            </a:r>
            <a:r>
              <a:rPr lang="en-US" sz="2400" dirty="0"/>
              <a:t>the Indian winter. </a:t>
            </a:r>
            <a:endParaRPr lang="en-US" sz="2400" dirty="0" smtClean="0"/>
          </a:p>
          <a:p>
            <a:pPr>
              <a:lnSpc>
                <a:spcPct val="140000"/>
              </a:lnSpc>
            </a:pPr>
            <a:endParaRPr lang="en-US" sz="2400" dirty="0"/>
          </a:p>
          <a:p>
            <a:pPr>
              <a:lnSpc>
                <a:spcPct val="140000"/>
              </a:lnSpc>
            </a:pPr>
            <a:endParaRPr lang="en-US" sz="2400" dirty="0"/>
          </a:p>
        </p:txBody>
      </p:sp>
      <p:pic>
        <p:nvPicPr>
          <p:cNvPr id="3" name="Picture 2" descr="Screen Shot 2014-06-19 at 5.4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644" y="2333908"/>
            <a:ext cx="4858700" cy="3189996"/>
          </a:xfrm>
          <a:prstGeom prst="rect">
            <a:avLst/>
          </a:prstGeom>
          <a:ln w="38100" cmpd="sng">
            <a:solidFill>
              <a:srgbClr val="000000"/>
            </a:solidFill>
          </a:ln>
        </p:spPr>
      </p:pic>
      <p:cxnSp>
        <p:nvCxnSpPr>
          <p:cNvPr id="9" name="Straight Arrow Connector 8"/>
          <p:cNvCxnSpPr/>
          <p:nvPr/>
        </p:nvCxnSpPr>
        <p:spPr>
          <a:xfrm flipH="1">
            <a:off x="4754366" y="2145136"/>
            <a:ext cx="1287282" cy="737927"/>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852846" y="1098310"/>
            <a:ext cx="3222497" cy="1430208"/>
          </a:xfrm>
          <a:prstGeom prst="rect">
            <a:avLst/>
          </a:prstGeom>
          <a:solidFill>
            <a:srgbClr val="FFFF00"/>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Notice the Tropic of Cancer which runs through north-central India. This means India is very warm year-round!</a:t>
            </a:r>
            <a:endParaRPr lang="en-US" b="1" dirty="0">
              <a:solidFill>
                <a:schemeClr val="tx1"/>
              </a:solidFill>
            </a:endParaRPr>
          </a:p>
        </p:txBody>
      </p:sp>
      <p:sp>
        <p:nvSpPr>
          <p:cNvPr id="10" name="Rectangle 9"/>
          <p:cNvSpPr/>
          <p:nvPr/>
        </p:nvSpPr>
        <p:spPr>
          <a:xfrm>
            <a:off x="4182317" y="6003460"/>
            <a:ext cx="4572000" cy="369332"/>
          </a:xfrm>
          <a:prstGeom prst="rect">
            <a:avLst/>
          </a:prstGeom>
        </p:spPr>
        <p:txBody>
          <a:bodyPr>
            <a:spAutoFit/>
          </a:bodyPr>
          <a:lstStyle/>
          <a:p>
            <a:pPr algn="ctr"/>
            <a:r>
              <a:rPr lang="en-US" b="1" dirty="0" smtClean="0">
                <a:hlinkClick r:id="rId3"/>
              </a:rPr>
              <a:t>Watch how monsoons work!</a:t>
            </a:r>
            <a:endParaRPr lang="en-US" b="1" dirty="0"/>
          </a:p>
        </p:txBody>
      </p:sp>
    </p:spTree>
    <p:extLst>
      <p:ext uri="{BB962C8B-B14F-4D97-AF65-F5344CB8AC3E}">
        <p14:creationId xmlns:p14="http://schemas.microsoft.com/office/powerpoint/2010/main" val="1633137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06-19 at 5.53.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61"/>
            <a:ext cx="9144000" cy="6914606"/>
          </a:xfrm>
          <a:prstGeom prst="rect">
            <a:avLst/>
          </a:prstGeom>
        </p:spPr>
      </p:pic>
    </p:spTree>
    <p:extLst>
      <p:ext uri="{BB962C8B-B14F-4D97-AF65-F5344CB8AC3E}">
        <p14:creationId xmlns:p14="http://schemas.microsoft.com/office/powerpoint/2010/main" val="48449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Physical Geography: The Indian Subcontinent</a:t>
            </a:r>
            <a:br>
              <a:rPr lang="en-US" sz="2800" b="1" dirty="0"/>
            </a:br>
            <a:endParaRPr lang="en-US" sz="2800" dirty="0"/>
          </a:p>
        </p:txBody>
      </p:sp>
      <p:sp>
        <p:nvSpPr>
          <p:cNvPr id="4" name="Rectangle 3"/>
          <p:cNvSpPr/>
          <p:nvPr/>
        </p:nvSpPr>
        <p:spPr>
          <a:xfrm>
            <a:off x="457200" y="1427828"/>
            <a:ext cx="3524795" cy="4204228"/>
          </a:xfrm>
          <a:prstGeom prst="rect">
            <a:avLst/>
          </a:prstGeom>
        </p:spPr>
        <p:txBody>
          <a:bodyPr wrap="square">
            <a:spAutoFit/>
          </a:bodyPr>
          <a:lstStyle/>
          <a:p>
            <a:pPr>
              <a:lnSpc>
                <a:spcPct val="140000"/>
              </a:lnSpc>
            </a:pPr>
            <a:r>
              <a:rPr lang="en-US" sz="2400" dirty="0"/>
              <a:t>Because it is so large and separated by water from other land areas, South Asia is referred to as a </a:t>
            </a:r>
            <a:r>
              <a:rPr lang="en-US" sz="2400" b="1" u="sng" dirty="0" smtClean="0">
                <a:solidFill>
                  <a:srgbClr val="FF0000"/>
                </a:solidFill>
              </a:rPr>
              <a:t>subcontinent</a:t>
            </a:r>
            <a:r>
              <a:rPr lang="en-US" sz="2400" dirty="0" smtClean="0"/>
              <a:t>.  The </a:t>
            </a:r>
            <a:r>
              <a:rPr lang="en-US" sz="2400" dirty="0"/>
              <a:t>majority of South Asia is covered by the country of India.</a:t>
            </a:r>
          </a:p>
        </p:txBody>
      </p:sp>
      <p:pic>
        <p:nvPicPr>
          <p:cNvPr id="5" name="Picture 4"/>
          <p:cNvPicPr>
            <a:picLocks noChangeAspect="1"/>
          </p:cNvPicPr>
          <p:nvPr/>
        </p:nvPicPr>
        <p:blipFill>
          <a:blip r:embed="rId2"/>
          <a:stretch>
            <a:fillRect/>
          </a:stretch>
        </p:blipFill>
        <p:spPr>
          <a:xfrm>
            <a:off x="4239452" y="1427828"/>
            <a:ext cx="4310038" cy="3788890"/>
          </a:xfrm>
          <a:prstGeom prst="rect">
            <a:avLst/>
          </a:prstGeom>
          <a:ln w="50800">
            <a:solidFill>
              <a:schemeClr val="tx1"/>
            </a:solidFill>
          </a:ln>
        </p:spPr>
      </p:pic>
    </p:spTree>
    <p:extLst>
      <p:ext uri="{BB962C8B-B14F-4D97-AF65-F5344CB8AC3E}">
        <p14:creationId xmlns:p14="http://schemas.microsoft.com/office/powerpoint/2010/main" val="1798931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2873" y="377603"/>
            <a:ext cx="2718098" cy="634900"/>
          </a:xfrm>
        </p:spPr>
        <p:txBody>
          <a:bodyPr>
            <a:normAutofit/>
          </a:bodyPr>
          <a:lstStyle/>
          <a:p>
            <a:r>
              <a:rPr lang="en-US" sz="2800" b="1" dirty="0" smtClean="0"/>
              <a:t>The Rivers</a:t>
            </a:r>
            <a:endParaRPr lang="en-US" sz="2800" dirty="0"/>
          </a:p>
        </p:txBody>
      </p:sp>
      <p:sp>
        <p:nvSpPr>
          <p:cNvPr id="7" name="Rectangle 6"/>
          <p:cNvSpPr/>
          <p:nvPr/>
        </p:nvSpPr>
        <p:spPr>
          <a:xfrm>
            <a:off x="95316" y="1116493"/>
            <a:ext cx="3685853" cy="5238356"/>
          </a:xfrm>
          <a:prstGeom prst="rect">
            <a:avLst/>
          </a:prstGeom>
        </p:spPr>
        <p:txBody>
          <a:bodyPr wrap="square">
            <a:spAutoFit/>
          </a:bodyPr>
          <a:lstStyle/>
          <a:p>
            <a:pPr>
              <a:lnSpc>
                <a:spcPct val="140000"/>
              </a:lnSpc>
            </a:pPr>
            <a:r>
              <a:rPr lang="en-US" sz="2400" dirty="0"/>
              <a:t>India's two greatest rivers are the </a:t>
            </a:r>
            <a:r>
              <a:rPr lang="en-US" sz="2400" b="1" u="sng" dirty="0" smtClean="0">
                <a:solidFill>
                  <a:srgbClr val="FF0000"/>
                </a:solidFill>
              </a:rPr>
              <a:t>Indus</a:t>
            </a:r>
            <a:r>
              <a:rPr lang="en-US" sz="2400" b="1" dirty="0" smtClean="0">
                <a:solidFill>
                  <a:srgbClr val="FF0000"/>
                </a:solidFill>
              </a:rPr>
              <a:t> </a:t>
            </a:r>
            <a:r>
              <a:rPr lang="en-US" sz="2400" dirty="0" smtClean="0"/>
              <a:t>and </a:t>
            </a:r>
            <a:r>
              <a:rPr lang="en-US" sz="2400" dirty="0"/>
              <a:t>the </a:t>
            </a:r>
            <a:r>
              <a:rPr lang="en-US" sz="2400" b="1" u="sng" dirty="0" smtClean="0">
                <a:solidFill>
                  <a:srgbClr val="FF0000"/>
                </a:solidFill>
              </a:rPr>
              <a:t>Ganges</a:t>
            </a:r>
            <a:r>
              <a:rPr lang="en-US" sz="2400" dirty="0" smtClean="0"/>
              <a:t>. </a:t>
            </a:r>
            <a:r>
              <a:rPr lang="en-US" sz="2400" dirty="0"/>
              <a:t>Beginning up in the </a:t>
            </a:r>
            <a:r>
              <a:rPr lang="en-US" sz="2400" dirty="0" smtClean="0"/>
              <a:t>Himalaya Mountains, </a:t>
            </a:r>
            <a:r>
              <a:rPr lang="en-US" sz="2400" dirty="0"/>
              <a:t>they fan </a:t>
            </a:r>
            <a:r>
              <a:rPr lang="en-US" sz="2400" dirty="0" smtClean="0"/>
              <a:t>out </a:t>
            </a:r>
            <a:r>
              <a:rPr lang="en-US" sz="2400" dirty="0"/>
              <a:t>into a wide plain known as the </a:t>
            </a:r>
            <a:r>
              <a:rPr lang="en-US" sz="2400" b="1" u="sng" dirty="0" smtClean="0">
                <a:solidFill>
                  <a:srgbClr val="FF0000"/>
                </a:solidFill>
              </a:rPr>
              <a:t>Indo-</a:t>
            </a:r>
            <a:r>
              <a:rPr lang="en-US" sz="2400" b="1" u="sng" dirty="0" err="1" smtClean="0">
                <a:solidFill>
                  <a:srgbClr val="FF0000"/>
                </a:solidFill>
              </a:rPr>
              <a:t>Gangetic</a:t>
            </a:r>
            <a:r>
              <a:rPr lang="en-US" sz="2400" b="1" u="sng" dirty="0" smtClean="0">
                <a:solidFill>
                  <a:srgbClr val="FF0000"/>
                </a:solidFill>
              </a:rPr>
              <a:t> </a:t>
            </a:r>
            <a:r>
              <a:rPr lang="en-US" sz="2400" dirty="0" smtClean="0"/>
              <a:t>Plain</a:t>
            </a:r>
            <a:r>
              <a:rPr lang="en-US" sz="2400" dirty="0"/>
              <a:t>. Monsoon rains cause the rivers to flood and deposit </a:t>
            </a:r>
            <a:r>
              <a:rPr lang="en-US" sz="2400" b="1" u="sng" dirty="0" smtClean="0">
                <a:solidFill>
                  <a:srgbClr val="FF0000"/>
                </a:solidFill>
              </a:rPr>
              <a:t>silt</a:t>
            </a:r>
            <a:r>
              <a:rPr lang="en-US" sz="2400" dirty="0" smtClean="0"/>
              <a:t>, </a:t>
            </a:r>
            <a:r>
              <a:rPr lang="en-US" sz="2400" dirty="0"/>
              <a:t>which keeps the soil fertile for farming</a:t>
            </a:r>
          </a:p>
        </p:txBody>
      </p:sp>
      <p:pic>
        <p:nvPicPr>
          <p:cNvPr id="8" name="Picture 7"/>
          <p:cNvPicPr>
            <a:picLocks noChangeAspect="1"/>
          </p:cNvPicPr>
          <p:nvPr/>
        </p:nvPicPr>
        <p:blipFill>
          <a:blip r:embed="rId2"/>
          <a:stretch>
            <a:fillRect/>
          </a:stretch>
        </p:blipFill>
        <p:spPr>
          <a:xfrm>
            <a:off x="3816941" y="1323152"/>
            <a:ext cx="5123126" cy="4657387"/>
          </a:xfrm>
          <a:prstGeom prst="rect">
            <a:avLst/>
          </a:prstGeom>
          <a:ln w="50800">
            <a:solidFill>
              <a:schemeClr val="tx1"/>
            </a:solidFill>
          </a:ln>
        </p:spPr>
      </p:pic>
      <p:sp>
        <p:nvSpPr>
          <p:cNvPr id="9" name="Oval 8"/>
          <p:cNvSpPr/>
          <p:nvPr/>
        </p:nvSpPr>
        <p:spPr>
          <a:xfrm>
            <a:off x="4033487" y="2368231"/>
            <a:ext cx="1716377" cy="13557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11012" y="3198493"/>
            <a:ext cx="1716377" cy="13557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033487" y="912313"/>
            <a:ext cx="1493156" cy="608209"/>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Indus River</a:t>
            </a:r>
            <a:endParaRPr lang="en-US" b="1" dirty="0"/>
          </a:p>
        </p:txBody>
      </p:sp>
      <p:sp>
        <p:nvSpPr>
          <p:cNvPr id="12" name="Rectangle 11"/>
          <p:cNvSpPr/>
          <p:nvPr/>
        </p:nvSpPr>
        <p:spPr>
          <a:xfrm>
            <a:off x="7193644" y="1064713"/>
            <a:ext cx="1493156" cy="608209"/>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Ganges River</a:t>
            </a:r>
            <a:endParaRPr lang="en-US" b="1" dirty="0"/>
          </a:p>
        </p:txBody>
      </p:sp>
      <p:cxnSp>
        <p:nvCxnSpPr>
          <p:cNvPr id="14" name="Straight Arrow Connector 13"/>
          <p:cNvCxnSpPr/>
          <p:nvPr/>
        </p:nvCxnSpPr>
        <p:spPr>
          <a:xfrm flipH="1">
            <a:off x="7547712" y="1672922"/>
            <a:ext cx="554453" cy="1761668"/>
          </a:xfrm>
          <a:prstGeom prst="straightConnector1">
            <a:avLst/>
          </a:prstGeom>
          <a:ln w="762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695335" y="1619258"/>
            <a:ext cx="1" cy="1153459"/>
          </a:xfrm>
          <a:prstGeom prst="straightConnector1">
            <a:avLst/>
          </a:prstGeom>
          <a:ln w="762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3888485" y="2271833"/>
            <a:ext cx="4660820" cy="1559451"/>
          </a:xfrm>
          <a:prstGeom prst="ellipse">
            <a:avLst/>
          </a:prstGeom>
          <a:noFill/>
          <a:ln w="381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070634" y="154479"/>
            <a:ext cx="2951144" cy="60820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Indo-</a:t>
            </a:r>
            <a:r>
              <a:rPr lang="en-US" b="1" dirty="0" err="1" smtClean="0"/>
              <a:t>Gangetic</a:t>
            </a:r>
            <a:r>
              <a:rPr lang="en-US" b="1" dirty="0" smtClean="0"/>
              <a:t> Plain</a:t>
            </a:r>
            <a:endParaRPr lang="en-US" b="1" dirty="0"/>
          </a:p>
        </p:txBody>
      </p:sp>
      <p:cxnSp>
        <p:nvCxnSpPr>
          <p:cNvPr id="19" name="Straight Arrow Connector 18"/>
          <p:cNvCxnSpPr/>
          <p:nvPr/>
        </p:nvCxnSpPr>
        <p:spPr>
          <a:xfrm flipH="1">
            <a:off x="6367760" y="703605"/>
            <a:ext cx="178446" cy="166462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892188" y="4942488"/>
            <a:ext cx="2951144" cy="173317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Due to the flooding and the silt left behind, soil is very  rich here.  Also, this has led to the area being very densely populated.</a:t>
            </a:r>
            <a:endParaRPr lang="en-US" b="1" dirty="0"/>
          </a:p>
        </p:txBody>
      </p:sp>
    </p:spTree>
    <p:extLst>
      <p:ext uri="{BB962C8B-B14F-4D97-AF65-F5344CB8AC3E}">
        <p14:creationId xmlns:p14="http://schemas.microsoft.com/office/powerpoint/2010/main" val="526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5655" y="28068"/>
            <a:ext cx="7481146" cy="6801041"/>
          </a:xfrm>
          <a:prstGeom prst="rect">
            <a:avLst/>
          </a:prstGeom>
          <a:ln w="50800">
            <a:solidFill>
              <a:schemeClr val="tx1"/>
            </a:solidFill>
          </a:ln>
        </p:spPr>
      </p:pic>
      <p:sp>
        <p:nvSpPr>
          <p:cNvPr id="5" name="Oval 4"/>
          <p:cNvSpPr/>
          <p:nvPr/>
        </p:nvSpPr>
        <p:spPr>
          <a:xfrm>
            <a:off x="1445485" y="2026273"/>
            <a:ext cx="2506374" cy="139518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467749" y="3101617"/>
            <a:ext cx="2506374" cy="139518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17787" y="188773"/>
            <a:ext cx="3215747" cy="145839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solidFill>
                  <a:srgbClr val="000000"/>
                </a:solidFill>
              </a:rPr>
              <a:t>Ganges River</a:t>
            </a:r>
          </a:p>
          <a:p>
            <a:pPr marL="285750" indent="-285750" algn="ctr">
              <a:buFontTx/>
              <a:buChar char="-"/>
            </a:pPr>
            <a:r>
              <a:rPr lang="en-US" b="1" dirty="0" smtClean="0">
                <a:solidFill>
                  <a:srgbClr val="000000"/>
                </a:solidFill>
              </a:rPr>
              <a:t>EASTERN India</a:t>
            </a:r>
          </a:p>
          <a:p>
            <a:pPr marL="285750" indent="-285750" algn="ctr">
              <a:buFontTx/>
              <a:buChar char="-"/>
            </a:pPr>
            <a:r>
              <a:rPr lang="en-US" b="1" dirty="0" smtClean="0">
                <a:solidFill>
                  <a:srgbClr val="000000"/>
                </a:solidFill>
              </a:rPr>
              <a:t>Starts in Himalayas</a:t>
            </a:r>
          </a:p>
          <a:p>
            <a:pPr marL="285750" indent="-285750" algn="ctr">
              <a:buFontTx/>
              <a:buChar char="-"/>
            </a:pPr>
            <a:r>
              <a:rPr lang="en-US" b="1" dirty="0" smtClean="0">
                <a:solidFill>
                  <a:srgbClr val="000000"/>
                </a:solidFill>
              </a:rPr>
              <a:t>Empties in Bay of Bengal</a:t>
            </a:r>
            <a:endParaRPr lang="en-US" b="1" dirty="0">
              <a:solidFill>
                <a:srgbClr val="000000"/>
              </a:solidFill>
            </a:endParaRPr>
          </a:p>
        </p:txBody>
      </p:sp>
      <p:cxnSp>
        <p:nvCxnSpPr>
          <p:cNvPr id="9" name="Straight Arrow Connector 8"/>
          <p:cNvCxnSpPr/>
          <p:nvPr/>
        </p:nvCxnSpPr>
        <p:spPr>
          <a:xfrm>
            <a:off x="7033613" y="1647164"/>
            <a:ext cx="130417" cy="1893118"/>
          </a:xfrm>
          <a:prstGeom prst="straightConnector1">
            <a:avLst/>
          </a:prstGeom>
          <a:ln w="762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85398" y="1053649"/>
            <a:ext cx="0" cy="1187029"/>
          </a:xfrm>
          <a:prstGeom prst="straightConnector1">
            <a:avLst/>
          </a:prstGeom>
          <a:ln w="762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44128" y="15553"/>
            <a:ext cx="3215747" cy="145839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solidFill>
                  <a:srgbClr val="000000"/>
                </a:solidFill>
              </a:rPr>
              <a:t>Indus River</a:t>
            </a:r>
          </a:p>
          <a:p>
            <a:pPr marL="285750" indent="-285750" algn="ctr">
              <a:buFontTx/>
              <a:buChar char="-"/>
            </a:pPr>
            <a:r>
              <a:rPr lang="en-US" b="1" dirty="0" smtClean="0">
                <a:solidFill>
                  <a:srgbClr val="000000"/>
                </a:solidFill>
              </a:rPr>
              <a:t>WESTERN India</a:t>
            </a:r>
          </a:p>
          <a:p>
            <a:pPr marL="285750" indent="-285750" algn="ctr">
              <a:buFontTx/>
              <a:buChar char="-"/>
            </a:pPr>
            <a:r>
              <a:rPr lang="en-US" b="1" dirty="0" smtClean="0">
                <a:solidFill>
                  <a:srgbClr val="000000"/>
                </a:solidFill>
              </a:rPr>
              <a:t>Starts in Himalayas</a:t>
            </a:r>
          </a:p>
          <a:p>
            <a:pPr marL="285750" indent="-285750" algn="ctr">
              <a:buFontTx/>
              <a:buChar char="-"/>
            </a:pPr>
            <a:r>
              <a:rPr lang="en-US" b="1" dirty="0" smtClean="0">
                <a:solidFill>
                  <a:srgbClr val="000000"/>
                </a:solidFill>
              </a:rPr>
              <a:t>Empties in Arabian Sea</a:t>
            </a:r>
            <a:endParaRPr lang="en-US" b="1" dirty="0">
              <a:solidFill>
                <a:srgbClr val="000000"/>
              </a:solidFill>
            </a:endParaRPr>
          </a:p>
        </p:txBody>
      </p:sp>
    </p:spTree>
    <p:extLst>
      <p:ext uri="{BB962C8B-B14F-4D97-AF65-F5344CB8AC3E}">
        <p14:creationId xmlns:p14="http://schemas.microsoft.com/office/powerpoint/2010/main" val="38885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06-19 at 5.0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833"/>
            <a:ext cx="9144000" cy="6589288"/>
          </a:xfrm>
          <a:prstGeom prst="rect">
            <a:avLst/>
          </a:prstGeom>
        </p:spPr>
      </p:pic>
      <p:sp>
        <p:nvSpPr>
          <p:cNvPr id="5" name="Rectangle 4"/>
          <p:cNvSpPr/>
          <p:nvPr/>
        </p:nvSpPr>
        <p:spPr>
          <a:xfrm>
            <a:off x="189314" y="3792695"/>
            <a:ext cx="2951144" cy="233346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Do you notice the heavily concentrated areas of people in India’s northern and north-eastern sections? </a:t>
            </a:r>
          </a:p>
          <a:p>
            <a:pPr algn="ctr"/>
            <a:endParaRPr lang="en-US" b="1" dirty="0">
              <a:solidFill>
                <a:schemeClr val="tx1"/>
              </a:solidFill>
            </a:endParaRPr>
          </a:p>
          <a:p>
            <a:pPr algn="ctr"/>
            <a:r>
              <a:rPr lang="en-US" b="1" dirty="0" smtClean="0">
                <a:solidFill>
                  <a:schemeClr val="tx1"/>
                </a:solidFill>
              </a:rPr>
              <a:t>This is a result of the favorable conditions in the Indo-</a:t>
            </a:r>
            <a:r>
              <a:rPr lang="en-US" b="1" dirty="0" err="1" smtClean="0">
                <a:solidFill>
                  <a:schemeClr val="tx1"/>
                </a:solidFill>
              </a:rPr>
              <a:t>Gangetic</a:t>
            </a:r>
            <a:r>
              <a:rPr lang="en-US" b="1" dirty="0" smtClean="0">
                <a:solidFill>
                  <a:schemeClr val="tx1"/>
                </a:solidFill>
              </a:rPr>
              <a:t> Plain!</a:t>
            </a:r>
            <a:endParaRPr lang="en-US" b="1" dirty="0">
              <a:solidFill>
                <a:schemeClr val="tx1"/>
              </a:solidFill>
            </a:endParaRPr>
          </a:p>
        </p:txBody>
      </p:sp>
    </p:spTree>
    <p:extLst>
      <p:ext uri="{BB962C8B-B14F-4D97-AF65-F5344CB8AC3E}">
        <p14:creationId xmlns:p14="http://schemas.microsoft.com/office/powerpoint/2010/main" val="450725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4661" y="154510"/>
            <a:ext cx="2597952" cy="634900"/>
          </a:xfrm>
        </p:spPr>
        <p:txBody>
          <a:bodyPr>
            <a:normAutofit/>
          </a:bodyPr>
          <a:lstStyle/>
          <a:p>
            <a:pPr algn="l"/>
            <a:r>
              <a:rPr lang="en-US" sz="2800" b="1" dirty="0"/>
              <a:t>	The Plateau</a:t>
            </a:r>
          </a:p>
        </p:txBody>
      </p:sp>
      <p:sp>
        <p:nvSpPr>
          <p:cNvPr id="7" name="Rectangle 6"/>
          <p:cNvSpPr/>
          <p:nvPr/>
        </p:nvSpPr>
        <p:spPr>
          <a:xfrm>
            <a:off x="318445" y="789410"/>
            <a:ext cx="3685853" cy="5841599"/>
          </a:xfrm>
          <a:prstGeom prst="rect">
            <a:avLst/>
          </a:prstGeom>
        </p:spPr>
        <p:txBody>
          <a:bodyPr wrap="square">
            <a:spAutoFit/>
          </a:bodyPr>
          <a:lstStyle/>
          <a:p>
            <a:pPr>
              <a:lnSpc>
                <a:spcPct val="120000"/>
              </a:lnSpc>
            </a:pPr>
            <a:r>
              <a:rPr lang="en-US" sz="2400" dirty="0"/>
              <a:t>South of the Indo-</a:t>
            </a:r>
            <a:r>
              <a:rPr lang="en-US" sz="2400" dirty="0" err="1"/>
              <a:t>Gangetic</a:t>
            </a:r>
            <a:r>
              <a:rPr lang="en-US" sz="2400" dirty="0"/>
              <a:t> Plain, the land begins to </a:t>
            </a:r>
            <a:r>
              <a:rPr lang="en-US" sz="2400" b="1" u="sng" dirty="0" smtClean="0">
                <a:solidFill>
                  <a:srgbClr val="FF0000"/>
                </a:solidFill>
              </a:rPr>
              <a:t>rise</a:t>
            </a:r>
            <a:r>
              <a:rPr lang="en-US" sz="2400" dirty="0" smtClean="0"/>
              <a:t>. </a:t>
            </a:r>
            <a:r>
              <a:rPr lang="en-US" sz="2400" dirty="0"/>
              <a:t>At the same time, it is narrowing towards the southern point of the subcontinent. This region is known as the </a:t>
            </a:r>
            <a:r>
              <a:rPr lang="en-US" sz="2400" b="1" u="sng" dirty="0" smtClean="0">
                <a:solidFill>
                  <a:srgbClr val="FF0000"/>
                </a:solidFill>
              </a:rPr>
              <a:t>Deccan Plateau</a:t>
            </a:r>
            <a:r>
              <a:rPr lang="en-US" sz="2400" dirty="0" smtClean="0"/>
              <a:t>. </a:t>
            </a:r>
            <a:r>
              <a:rPr lang="en-US" sz="2400" dirty="0"/>
              <a:t>This area is dryer, so more irrigation is needed for farming. However, the plateau does have very rich </a:t>
            </a:r>
            <a:r>
              <a:rPr lang="en-US" sz="2400" b="1" u="sng" dirty="0" smtClean="0">
                <a:solidFill>
                  <a:srgbClr val="FF0000"/>
                </a:solidFill>
              </a:rPr>
              <a:t>volcanic</a:t>
            </a:r>
            <a:r>
              <a:rPr lang="en-US" sz="2400" dirty="0" smtClean="0">
                <a:solidFill>
                  <a:srgbClr val="FF0000"/>
                </a:solidFill>
              </a:rPr>
              <a:t> </a:t>
            </a:r>
            <a:r>
              <a:rPr lang="en-US" sz="2400" dirty="0" smtClean="0"/>
              <a:t>soil </a:t>
            </a:r>
            <a:r>
              <a:rPr lang="en-US" sz="2400" dirty="0"/>
              <a:t>which comes from old lava flows. </a:t>
            </a:r>
          </a:p>
        </p:txBody>
      </p:sp>
      <p:pic>
        <p:nvPicPr>
          <p:cNvPr id="2" name="Picture 1"/>
          <p:cNvPicPr>
            <a:picLocks noChangeAspect="1"/>
          </p:cNvPicPr>
          <p:nvPr/>
        </p:nvPicPr>
        <p:blipFill>
          <a:blip r:embed="rId2"/>
          <a:stretch>
            <a:fillRect/>
          </a:stretch>
        </p:blipFill>
        <p:spPr>
          <a:xfrm>
            <a:off x="4208032" y="1046827"/>
            <a:ext cx="4667538" cy="5364986"/>
          </a:xfrm>
          <a:prstGeom prst="rect">
            <a:avLst/>
          </a:prstGeom>
          <a:ln w="50800">
            <a:solidFill>
              <a:schemeClr val="tx1"/>
            </a:solidFill>
          </a:ln>
        </p:spPr>
      </p:pic>
      <p:sp>
        <p:nvSpPr>
          <p:cNvPr id="16" name="Rectangle 15"/>
          <p:cNvSpPr/>
          <p:nvPr/>
        </p:nvSpPr>
        <p:spPr>
          <a:xfrm>
            <a:off x="6144631" y="703605"/>
            <a:ext cx="2542169" cy="87521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Notice the Deccan Plateau in central India!</a:t>
            </a:r>
            <a:endParaRPr lang="en-US" b="1" dirty="0"/>
          </a:p>
        </p:txBody>
      </p:sp>
      <p:cxnSp>
        <p:nvCxnSpPr>
          <p:cNvPr id="20" name="Straight Arrow Connector 19"/>
          <p:cNvCxnSpPr/>
          <p:nvPr/>
        </p:nvCxnSpPr>
        <p:spPr>
          <a:xfrm flipH="1">
            <a:off x="6144631" y="1449102"/>
            <a:ext cx="1116510" cy="2377821"/>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60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2577" y="171671"/>
            <a:ext cx="3284502" cy="634900"/>
          </a:xfrm>
        </p:spPr>
        <p:txBody>
          <a:bodyPr>
            <a:normAutofit/>
          </a:bodyPr>
          <a:lstStyle/>
          <a:p>
            <a:pPr algn="l"/>
            <a:r>
              <a:rPr lang="en-US" sz="2800" dirty="0" smtClean="0"/>
              <a:t>       </a:t>
            </a:r>
            <a:r>
              <a:rPr lang="en-US" sz="2800" dirty="0"/>
              <a:t>	</a:t>
            </a:r>
            <a:r>
              <a:rPr lang="en-US" sz="2800" b="1" dirty="0"/>
              <a:t>Mountains</a:t>
            </a:r>
            <a:r>
              <a:rPr lang="en-US" sz="2800" dirty="0"/>
              <a:t>	</a:t>
            </a:r>
          </a:p>
        </p:txBody>
      </p:sp>
      <p:sp>
        <p:nvSpPr>
          <p:cNvPr id="7" name="Rectangle 6"/>
          <p:cNvSpPr/>
          <p:nvPr/>
        </p:nvSpPr>
        <p:spPr>
          <a:xfrm>
            <a:off x="318445" y="789410"/>
            <a:ext cx="3697878" cy="5755421"/>
          </a:xfrm>
          <a:prstGeom prst="rect">
            <a:avLst/>
          </a:prstGeom>
        </p:spPr>
        <p:txBody>
          <a:bodyPr wrap="square">
            <a:spAutoFit/>
          </a:bodyPr>
          <a:lstStyle/>
          <a:p>
            <a:pPr>
              <a:lnSpc>
                <a:spcPct val="140000"/>
              </a:lnSpc>
            </a:pPr>
            <a:r>
              <a:rPr lang="en-US" sz="2400" dirty="0"/>
              <a:t>The tectonic </a:t>
            </a:r>
            <a:r>
              <a:rPr lang="en-US" sz="2400" b="1" u="sng" dirty="0" smtClean="0">
                <a:solidFill>
                  <a:srgbClr val="FF0000"/>
                </a:solidFill>
              </a:rPr>
              <a:t>plate</a:t>
            </a:r>
            <a:r>
              <a:rPr lang="en-US" sz="2400" b="1" dirty="0" smtClean="0">
                <a:solidFill>
                  <a:srgbClr val="FF0000"/>
                </a:solidFill>
              </a:rPr>
              <a:t> </a:t>
            </a:r>
            <a:r>
              <a:rPr lang="en-US" sz="2400" dirty="0" smtClean="0"/>
              <a:t>that </a:t>
            </a:r>
            <a:r>
              <a:rPr lang="en-US" sz="2400" dirty="0"/>
              <a:t>makes up the subcontinent is pushing into the rest of Asia and created the </a:t>
            </a:r>
            <a:r>
              <a:rPr lang="en-US" sz="2400" b="1" u="sng" dirty="0" smtClean="0">
                <a:solidFill>
                  <a:srgbClr val="FF0000"/>
                </a:solidFill>
              </a:rPr>
              <a:t>Himalayas</a:t>
            </a:r>
            <a:r>
              <a:rPr lang="en-US" sz="2400" dirty="0" smtClean="0"/>
              <a:t>. </a:t>
            </a:r>
            <a:r>
              <a:rPr lang="en-US" sz="2400" dirty="0"/>
              <a:t>This massive mountain range is still </a:t>
            </a:r>
            <a:r>
              <a:rPr lang="en-US" sz="2400" b="1" u="sng" dirty="0" smtClean="0">
                <a:solidFill>
                  <a:srgbClr val="FF0000"/>
                </a:solidFill>
              </a:rPr>
              <a:t>rising</a:t>
            </a:r>
            <a:r>
              <a:rPr lang="en-US" sz="2400" dirty="0" smtClean="0">
                <a:solidFill>
                  <a:srgbClr val="FF0000"/>
                </a:solidFill>
              </a:rPr>
              <a:t> </a:t>
            </a:r>
            <a:r>
              <a:rPr lang="en-US" sz="2400" dirty="0" smtClean="0"/>
              <a:t>because </a:t>
            </a:r>
            <a:r>
              <a:rPr lang="en-US" sz="2400" dirty="0"/>
              <a:t>of </a:t>
            </a:r>
            <a:r>
              <a:rPr lang="en-US" sz="2400" dirty="0" smtClean="0"/>
              <a:t>this action</a:t>
            </a:r>
            <a:r>
              <a:rPr lang="en-US" sz="2400" dirty="0"/>
              <a:t>. Mount Everest, its highest peak, is over </a:t>
            </a:r>
            <a:r>
              <a:rPr lang="en-US" sz="2400" b="1" u="sng" dirty="0" smtClean="0">
                <a:solidFill>
                  <a:srgbClr val="FF0000"/>
                </a:solidFill>
              </a:rPr>
              <a:t>29,000</a:t>
            </a:r>
            <a:r>
              <a:rPr lang="en-US" sz="2400" b="1" dirty="0" smtClean="0">
                <a:solidFill>
                  <a:srgbClr val="FF0000"/>
                </a:solidFill>
              </a:rPr>
              <a:t> </a:t>
            </a:r>
            <a:r>
              <a:rPr lang="en-US" sz="2400" dirty="0" smtClean="0"/>
              <a:t>feet </a:t>
            </a:r>
            <a:r>
              <a:rPr lang="en-US" sz="2400" dirty="0"/>
              <a:t>high, the world's tallest.</a:t>
            </a:r>
          </a:p>
          <a:p>
            <a:endParaRPr lang="en-US" sz="2400" dirty="0"/>
          </a:p>
        </p:txBody>
      </p:sp>
      <p:pic>
        <p:nvPicPr>
          <p:cNvPr id="4" name="Picture 3"/>
          <p:cNvPicPr>
            <a:picLocks noChangeAspect="1"/>
          </p:cNvPicPr>
          <p:nvPr/>
        </p:nvPicPr>
        <p:blipFill>
          <a:blip r:embed="rId2"/>
          <a:stretch>
            <a:fillRect/>
          </a:stretch>
        </p:blipFill>
        <p:spPr>
          <a:xfrm>
            <a:off x="4358293" y="326060"/>
            <a:ext cx="4520665" cy="5011280"/>
          </a:xfrm>
          <a:prstGeom prst="rect">
            <a:avLst/>
          </a:prstGeom>
          <a:ln w="50800">
            <a:solidFill>
              <a:schemeClr val="tx1"/>
            </a:solidFill>
          </a:ln>
        </p:spPr>
      </p:pic>
      <p:sp>
        <p:nvSpPr>
          <p:cNvPr id="9" name="Rectangle 8"/>
          <p:cNvSpPr/>
          <p:nvPr/>
        </p:nvSpPr>
        <p:spPr>
          <a:xfrm>
            <a:off x="5252115" y="4839426"/>
            <a:ext cx="3795129" cy="1962820"/>
          </a:xfrm>
          <a:prstGeom prst="rect">
            <a:avLst/>
          </a:prstGeom>
          <a:solidFill>
            <a:srgbClr val="FFFF00"/>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Do you see how the Indian and Eurasian Plates are pushing against each other?  This action is what causes mountains to form – and when you already have mountains, it makes them higher!</a:t>
            </a:r>
            <a:endParaRPr lang="en-US" b="1" dirty="0">
              <a:solidFill>
                <a:schemeClr val="tx1"/>
              </a:solidFill>
            </a:endParaRPr>
          </a:p>
        </p:txBody>
      </p:sp>
    </p:spTree>
    <p:extLst>
      <p:ext uri="{BB962C8B-B14F-4D97-AF65-F5344CB8AC3E}">
        <p14:creationId xmlns:p14="http://schemas.microsoft.com/office/powerpoint/2010/main" val="25059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5325" y="1105880"/>
            <a:ext cx="4008823" cy="4721292"/>
          </a:xfrm>
          <a:prstGeom prst="rect">
            <a:avLst/>
          </a:prstGeom>
        </p:spPr>
        <p:txBody>
          <a:bodyPr wrap="square">
            <a:spAutoFit/>
          </a:bodyPr>
          <a:lstStyle/>
          <a:p>
            <a:pPr>
              <a:lnSpc>
                <a:spcPct val="140000"/>
              </a:lnSpc>
            </a:pPr>
            <a:r>
              <a:rPr lang="en-US" sz="2400" dirty="0" smtClean="0"/>
              <a:t>The Deccan Plateau is framed on either side by rugged mountains, the </a:t>
            </a:r>
            <a:r>
              <a:rPr lang="en-US" sz="2400" b="1" u="sng" dirty="0" smtClean="0">
                <a:solidFill>
                  <a:srgbClr val="FF0000"/>
                </a:solidFill>
              </a:rPr>
              <a:t>Eastern</a:t>
            </a:r>
            <a:r>
              <a:rPr lang="en-US" sz="2400" dirty="0" smtClean="0">
                <a:solidFill>
                  <a:srgbClr val="FF0000"/>
                </a:solidFill>
              </a:rPr>
              <a:t> </a:t>
            </a:r>
            <a:r>
              <a:rPr lang="en-US" sz="2400" dirty="0" smtClean="0"/>
              <a:t>and </a:t>
            </a:r>
            <a:r>
              <a:rPr lang="en-US" sz="2400" b="1" u="sng" dirty="0" smtClean="0">
                <a:solidFill>
                  <a:srgbClr val="FF0000"/>
                </a:solidFill>
              </a:rPr>
              <a:t>Western</a:t>
            </a:r>
            <a:r>
              <a:rPr lang="en-US" sz="2400" b="1" dirty="0" smtClean="0">
                <a:solidFill>
                  <a:srgbClr val="FF0000"/>
                </a:solidFill>
              </a:rPr>
              <a:t> </a:t>
            </a:r>
            <a:r>
              <a:rPr lang="en-US" sz="2400" b="1" u="sng" dirty="0" smtClean="0">
                <a:solidFill>
                  <a:srgbClr val="FF0000"/>
                </a:solidFill>
              </a:rPr>
              <a:t>Ghats</a:t>
            </a:r>
            <a:r>
              <a:rPr lang="en-US" sz="2400" dirty="0" smtClean="0"/>
              <a:t>. Each mountain chain runs for over 1,000 miles. The forests that cover much of these mountains are home to a variety of wildlife.</a:t>
            </a:r>
            <a:endParaRPr lang="en-US" sz="2400" dirty="0"/>
          </a:p>
        </p:txBody>
      </p:sp>
      <p:pic>
        <p:nvPicPr>
          <p:cNvPr id="5" name="Picture 4"/>
          <p:cNvPicPr>
            <a:picLocks noChangeAspect="1"/>
          </p:cNvPicPr>
          <p:nvPr/>
        </p:nvPicPr>
        <p:blipFill>
          <a:blip r:embed="rId2"/>
          <a:stretch>
            <a:fillRect/>
          </a:stretch>
        </p:blipFill>
        <p:spPr>
          <a:xfrm>
            <a:off x="282855" y="703605"/>
            <a:ext cx="4667538" cy="5364986"/>
          </a:xfrm>
          <a:prstGeom prst="rect">
            <a:avLst/>
          </a:prstGeom>
          <a:ln w="50800">
            <a:solidFill>
              <a:schemeClr val="tx1"/>
            </a:solidFill>
          </a:ln>
        </p:spPr>
      </p:pic>
      <p:cxnSp>
        <p:nvCxnSpPr>
          <p:cNvPr id="7" name="Straight Arrow Connector 6"/>
          <p:cNvCxnSpPr/>
          <p:nvPr/>
        </p:nvCxnSpPr>
        <p:spPr>
          <a:xfrm>
            <a:off x="446258" y="1973525"/>
            <a:ext cx="875353" cy="2007848"/>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908049" y="1664626"/>
            <a:ext cx="1" cy="2127975"/>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82855" y="1130611"/>
            <a:ext cx="2873608" cy="1115471"/>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India’s southern border has mountains on both sides: the Western and Eastern Ghats!</a:t>
            </a:r>
            <a:endParaRPr lang="en-US" b="1" dirty="0"/>
          </a:p>
        </p:txBody>
      </p:sp>
    </p:spTree>
    <p:extLst>
      <p:ext uri="{BB962C8B-B14F-4D97-AF65-F5344CB8AC3E}">
        <p14:creationId xmlns:p14="http://schemas.microsoft.com/office/powerpoint/2010/main" val="30788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5857" y="523443"/>
            <a:ext cx="2443478" cy="634900"/>
          </a:xfrm>
        </p:spPr>
        <p:txBody>
          <a:bodyPr>
            <a:noAutofit/>
          </a:bodyPr>
          <a:lstStyle/>
          <a:p>
            <a:r>
              <a:rPr lang="en-US" sz="2800" dirty="0"/>
              <a:t>	</a:t>
            </a:r>
            <a:r>
              <a:rPr lang="en-US" sz="2800" b="1" dirty="0" smtClean="0"/>
              <a:t>Climate</a:t>
            </a:r>
            <a:r>
              <a:rPr lang="en-US" sz="2800" dirty="0"/>
              <a:t>	</a:t>
            </a:r>
          </a:p>
        </p:txBody>
      </p:sp>
      <p:sp>
        <p:nvSpPr>
          <p:cNvPr id="7" name="Rectangle 6"/>
          <p:cNvSpPr/>
          <p:nvPr/>
        </p:nvSpPr>
        <p:spPr>
          <a:xfrm>
            <a:off x="198299" y="943860"/>
            <a:ext cx="3697878" cy="5238356"/>
          </a:xfrm>
          <a:prstGeom prst="rect">
            <a:avLst/>
          </a:prstGeom>
        </p:spPr>
        <p:txBody>
          <a:bodyPr wrap="square">
            <a:spAutoFit/>
          </a:bodyPr>
          <a:lstStyle/>
          <a:p>
            <a:pPr>
              <a:lnSpc>
                <a:spcPct val="140000"/>
              </a:lnSpc>
            </a:pPr>
            <a:r>
              <a:rPr lang="en-US" sz="2400" dirty="0"/>
              <a:t>India’s climate is dominated by </a:t>
            </a:r>
            <a:r>
              <a:rPr lang="en-US" sz="2400" b="1" u="sng" dirty="0" smtClean="0">
                <a:solidFill>
                  <a:srgbClr val="FF0000"/>
                </a:solidFill>
              </a:rPr>
              <a:t>monsoons</a:t>
            </a:r>
            <a:r>
              <a:rPr lang="en-US" sz="2400" dirty="0" smtClean="0"/>
              <a:t>. </a:t>
            </a:r>
            <a:r>
              <a:rPr lang="en-US" sz="2400" dirty="0"/>
              <a:t>Monsoons are strong, often violent winds that change direction with the </a:t>
            </a:r>
            <a:r>
              <a:rPr lang="en-US" sz="2400" b="1" u="sng" dirty="0" smtClean="0">
                <a:solidFill>
                  <a:srgbClr val="FF0000"/>
                </a:solidFill>
              </a:rPr>
              <a:t>season</a:t>
            </a:r>
            <a:r>
              <a:rPr lang="en-US" sz="2400" dirty="0" smtClean="0"/>
              <a:t>. </a:t>
            </a:r>
            <a:r>
              <a:rPr lang="en-US" sz="2400" dirty="0"/>
              <a:t>Monsoons blow from the sea toward land in the summer and from the land toward the sea in winter.</a:t>
            </a:r>
          </a:p>
          <a:p>
            <a:pPr>
              <a:lnSpc>
                <a:spcPct val="140000"/>
              </a:lnSpc>
            </a:pPr>
            <a:endParaRPr lang="en-US" sz="2400" dirty="0"/>
          </a:p>
        </p:txBody>
      </p:sp>
      <p:pic>
        <p:nvPicPr>
          <p:cNvPr id="2" name="Picture 1"/>
          <p:cNvPicPr>
            <a:picLocks noChangeAspect="1"/>
          </p:cNvPicPr>
          <p:nvPr/>
        </p:nvPicPr>
        <p:blipFill>
          <a:blip r:embed="rId2"/>
          <a:stretch>
            <a:fillRect/>
          </a:stretch>
        </p:blipFill>
        <p:spPr>
          <a:xfrm>
            <a:off x="4301059" y="1297772"/>
            <a:ext cx="4643201" cy="3095467"/>
          </a:xfrm>
          <a:prstGeom prst="rect">
            <a:avLst/>
          </a:prstGeom>
          <a:ln w="38100" cmpd="sng">
            <a:solidFill>
              <a:srgbClr val="FF0000"/>
            </a:solidFill>
          </a:ln>
        </p:spPr>
      </p:pic>
      <p:sp>
        <p:nvSpPr>
          <p:cNvPr id="9" name="Rectangle 8"/>
          <p:cNvSpPr/>
          <p:nvPr/>
        </p:nvSpPr>
        <p:spPr>
          <a:xfrm>
            <a:off x="4634219" y="4206458"/>
            <a:ext cx="3795129" cy="1962820"/>
          </a:xfrm>
          <a:prstGeom prst="rect">
            <a:avLst/>
          </a:prstGeom>
          <a:solidFill>
            <a:srgbClr val="FFFF00"/>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People often associate monsoons with severe rain storms, like the one above.  However, a monsoon only refers to violent wind that changes direction with the season. There are dry monsoons too!</a:t>
            </a:r>
            <a:endParaRPr lang="en-US" b="1" dirty="0">
              <a:solidFill>
                <a:schemeClr val="tx1"/>
              </a:solidFill>
            </a:endParaRPr>
          </a:p>
        </p:txBody>
      </p:sp>
    </p:spTree>
    <p:extLst>
      <p:ext uri="{BB962C8B-B14F-4D97-AF65-F5344CB8AC3E}">
        <p14:creationId xmlns:p14="http://schemas.microsoft.com/office/powerpoint/2010/main" val="3064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804</Words>
  <Application>Microsoft Office PowerPoint</Application>
  <PresentationFormat>On-screen Show (4:3)</PresentationFormat>
  <Paragraphs>47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Physical Geography: The Indian Subcontinent </vt:lpstr>
      <vt:lpstr>The Rivers</vt:lpstr>
      <vt:lpstr>PowerPoint Presentation</vt:lpstr>
      <vt:lpstr>PowerPoint Presentation</vt:lpstr>
      <vt:lpstr> The Plateau</vt:lpstr>
      <vt:lpstr>        Mountains </vt:lpstr>
      <vt:lpstr>PowerPoint Presentation</vt:lpstr>
      <vt:lpstr> Climate </vt:lpstr>
      <vt:lpstr>India’s Summer Monsoons</vt:lpstr>
      <vt:lpstr>India’s Summer Monsoons</vt:lpstr>
      <vt:lpstr>India’s Winter Monsoons</vt:lpstr>
      <vt:lpstr>India’s Winter Monsoons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dc:creator>
  <cp:lastModifiedBy>avroome</cp:lastModifiedBy>
  <cp:revision>18</cp:revision>
  <dcterms:created xsi:type="dcterms:W3CDTF">2014-06-19T20:41:24Z</dcterms:created>
  <dcterms:modified xsi:type="dcterms:W3CDTF">2016-09-28T15:32:46Z</dcterms:modified>
</cp:coreProperties>
</file>