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6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469A2C-8E6D-41FB-9971-E14EAF9CE2F1}" type="datetimeFigureOut">
              <a:rPr lang="en-US" smtClean="0"/>
              <a:pPr/>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D21D0-6122-4822-940A-D7ABAF0BD0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469A2C-8E6D-41FB-9971-E14EAF9CE2F1}" type="datetimeFigureOut">
              <a:rPr lang="en-US" smtClean="0"/>
              <a:pPr/>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D21D0-6122-4822-940A-D7ABAF0BD0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469A2C-8E6D-41FB-9971-E14EAF9CE2F1}" type="datetimeFigureOut">
              <a:rPr lang="en-US" smtClean="0"/>
              <a:pPr/>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D21D0-6122-4822-940A-D7ABAF0BD0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469A2C-8E6D-41FB-9971-E14EAF9CE2F1}" type="datetimeFigureOut">
              <a:rPr lang="en-US" smtClean="0"/>
              <a:pPr/>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D21D0-6122-4822-940A-D7ABAF0BD0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469A2C-8E6D-41FB-9971-E14EAF9CE2F1}" type="datetimeFigureOut">
              <a:rPr lang="en-US" smtClean="0"/>
              <a:pPr/>
              <a:t>4/21/2017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D21D0-6122-4822-940A-D7ABAF0BD0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469A2C-8E6D-41FB-9971-E14EAF9CE2F1}" type="datetimeFigureOut">
              <a:rPr lang="en-US" smtClean="0"/>
              <a:pPr/>
              <a:t>4/21/2017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D21D0-6122-4822-940A-D7ABAF0BD0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469A2C-8E6D-41FB-9971-E14EAF9CE2F1}" type="datetimeFigureOut">
              <a:rPr lang="en-US" smtClean="0"/>
              <a:pPr/>
              <a:t>4/21/2017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CD21D0-6122-4822-940A-D7ABAF0BD0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469A2C-8E6D-41FB-9971-E14EAF9CE2F1}" type="datetimeFigureOut">
              <a:rPr lang="en-US" smtClean="0"/>
              <a:pPr/>
              <a:t>4/21/2017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CD21D0-6122-4822-940A-D7ABAF0BD0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469A2C-8E6D-41FB-9971-E14EAF9CE2F1}" type="datetimeFigureOut">
              <a:rPr lang="en-US" smtClean="0"/>
              <a:pPr/>
              <a:t>4/21/2017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CD21D0-6122-4822-940A-D7ABAF0BD0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469A2C-8E6D-41FB-9971-E14EAF9CE2F1}" type="datetimeFigureOut">
              <a:rPr lang="en-US" smtClean="0"/>
              <a:pPr/>
              <a:t>4/21/2017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D21D0-6122-4822-940A-D7ABAF0BD0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469A2C-8E6D-41FB-9971-E14EAF9CE2F1}" type="datetimeFigureOut">
              <a:rPr lang="en-US" smtClean="0"/>
              <a:pPr/>
              <a:t>4/21/2017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D21D0-6122-4822-940A-D7ABAF0BD0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69A2C-8E6D-41FB-9971-E14EAF9CE2F1}" type="datetimeFigureOut">
              <a:rPr lang="en-US" smtClean="0"/>
              <a:pPr/>
              <a:t>4/21/2017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CD21D0-6122-4822-940A-D7ABAF0BD0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file:///\\M0502SFS01\vol1\Shared\Groups\Staff\6th%20Grade\6th%20Social%20Studies\Ancient%20Civ\6th%20Social%20Studies\Social%20Studies\Medieval%20Europe\Alaricpicture.jpg" TargetMode="External"/><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Middle Ages</a:t>
            </a:r>
            <a:endParaRPr lang="en-US" dirty="0"/>
          </a:p>
        </p:txBody>
      </p:sp>
      <p:sp>
        <p:nvSpPr>
          <p:cNvPr id="3" name="Subtitle 2"/>
          <p:cNvSpPr>
            <a:spLocks noGrp="1"/>
          </p:cNvSpPr>
          <p:nvPr>
            <p:ph type="subTitle" idx="1"/>
          </p:nvPr>
        </p:nvSpPr>
        <p:spPr>
          <a:xfrm>
            <a:off x="685800" y="6019800"/>
            <a:ext cx="7620000" cy="609600"/>
          </a:xfrm>
        </p:spPr>
        <p:txBody>
          <a:bodyPr>
            <a:normAutofit/>
          </a:bodyPr>
          <a:lstStyle/>
          <a:p>
            <a:r>
              <a:rPr lang="en-US" sz="2000" dirty="0" smtClean="0"/>
              <a:t>http://www.mce.k12tn.net/middleages/middleagesintro.htm</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1000" r="-11000"/>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04800" y="228600"/>
            <a:ext cx="8458200" cy="6324600"/>
          </a:xfrm>
        </p:spPr>
        <p:txBody>
          <a:bodyPr>
            <a:normAutofit/>
          </a:bodyPr>
          <a:lstStyle/>
          <a:p>
            <a:r>
              <a:rPr lang="en-US" sz="2400" b="1" dirty="0" smtClean="0">
                <a:solidFill>
                  <a:schemeClr val="bg1"/>
                </a:solidFill>
                <a:latin typeface="Bookman Old Style" pitchFamily="18" charset="0"/>
              </a:rPr>
              <a:t>The Middle Ages lasted approximately 900 years. It began around 500 AD and lasted until 1400 AD. Historians disagree on the exact year the Middle Ages began. Some say that it started when the barbarian Odoacer overthrew Emperor Romulus </a:t>
            </a:r>
            <a:r>
              <a:rPr lang="en-US" sz="2400" b="1" dirty="0" err="1" smtClean="0">
                <a:solidFill>
                  <a:schemeClr val="bg1"/>
                </a:solidFill>
                <a:latin typeface="Bookman Old Style" pitchFamily="18" charset="0"/>
              </a:rPr>
              <a:t>Augustulus</a:t>
            </a:r>
            <a:r>
              <a:rPr lang="en-US" sz="2400" b="1" dirty="0" smtClean="0">
                <a:solidFill>
                  <a:schemeClr val="bg1"/>
                </a:solidFill>
                <a:latin typeface="Bookman Old Style" pitchFamily="18" charset="0"/>
              </a:rPr>
              <a:t> in the year 476 AD. Others feel the Middle Ages began in 410 AD when </a:t>
            </a:r>
            <a:r>
              <a:rPr lang="en-US" sz="2400" b="1" dirty="0" smtClean="0">
                <a:solidFill>
                  <a:schemeClr val="bg1"/>
                </a:solidFill>
                <a:latin typeface="Bookman Old Style" pitchFamily="18" charset="0"/>
                <a:hlinkClick r:id="rId3" action="ppaction://hlinkfile"/>
              </a:rPr>
              <a:t>Alaric</a:t>
            </a:r>
            <a:r>
              <a:rPr lang="en-US" sz="2400" b="1" dirty="0" smtClean="0">
                <a:solidFill>
                  <a:schemeClr val="bg1"/>
                </a:solidFill>
                <a:latin typeface="Bookman Old Style" pitchFamily="18" charset="0"/>
              </a:rPr>
              <a:t> sacked </a:t>
            </a:r>
          </a:p>
          <a:p>
            <a:endParaRPr lang="en-US" sz="2400" b="1" dirty="0">
              <a:solidFill>
                <a:schemeClr val="bg1"/>
              </a:solidFill>
              <a:latin typeface="Bookman Old Style" pitchFamily="18" charset="0"/>
            </a:endParaRPr>
          </a:p>
          <a:p>
            <a:endParaRPr lang="en-US" sz="2400" b="1" dirty="0" smtClean="0">
              <a:solidFill>
                <a:schemeClr val="bg1"/>
              </a:solidFill>
              <a:latin typeface="Bookman Old Style" pitchFamily="18" charset="0"/>
            </a:endParaRPr>
          </a:p>
          <a:p>
            <a:r>
              <a:rPr lang="en-US" sz="2400" b="1" dirty="0" smtClean="0">
                <a:solidFill>
                  <a:schemeClr val="bg1"/>
                </a:solidFill>
                <a:latin typeface="Bookman Old Style" pitchFamily="18" charset="0"/>
              </a:rPr>
              <a:t>Rome. Still others say it was later. Likewise historians disagree with when the Middle Ages ended. Some say it ended with the fall of Constantinople in 1453. Others say with the discovery of America in 1492. Still others say the Middle Ages ended with the beginning of the Reformation in 1517. </a:t>
            </a:r>
          </a:p>
          <a:p>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7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ookman Old Style" pitchFamily="18" charset="0"/>
              </a:rPr>
              <a:t>Early Middle Ages</a:t>
            </a:r>
            <a:endParaRPr lang="en-US" dirty="0">
              <a:latin typeface="Bookman Old Style" pitchFamily="18" charset="0"/>
            </a:endParaRPr>
          </a:p>
        </p:txBody>
      </p:sp>
      <p:sp>
        <p:nvSpPr>
          <p:cNvPr id="3" name="Content Placeholder 2"/>
          <p:cNvSpPr>
            <a:spLocks noGrp="1"/>
          </p:cNvSpPr>
          <p:nvPr>
            <p:ph idx="1"/>
          </p:nvPr>
        </p:nvSpPr>
        <p:spPr>
          <a:xfrm>
            <a:off x="228600" y="1219200"/>
            <a:ext cx="8458200" cy="5105400"/>
          </a:xfrm>
        </p:spPr>
        <p:txBody>
          <a:bodyPr>
            <a:normAutofit/>
          </a:bodyPr>
          <a:lstStyle/>
          <a:p>
            <a:pPr>
              <a:spcBef>
                <a:spcPts val="0"/>
              </a:spcBef>
            </a:pPr>
            <a:r>
              <a:rPr lang="en-US" dirty="0" smtClean="0">
                <a:latin typeface="Bookman Old Style" pitchFamily="18" charset="0"/>
              </a:rPr>
              <a:t>The years 500 to 1000 AD are </a:t>
            </a:r>
          </a:p>
          <a:p>
            <a:pPr>
              <a:spcBef>
                <a:spcPts val="0"/>
              </a:spcBef>
              <a:buNone/>
            </a:pPr>
            <a:r>
              <a:rPr lang="en-US" dirty="0">
                <a:latin typeface="Bookman Old Style" pitchFamily="18" charset="0"/>
              </a:rPr>
              <a:t>	</a:t>
            </a:r>
            <a:r>
              <a:rPr lang="en-US" dirty="0" smtClean="0">
                <a:latin typeface="Bookman Old Style" pitchFamily="18" charset="0"/>
              </a:rPr>
              <a:t>known as the tough times or the </a:t>
            </a:r>
          </a:p>
          <a:p>
            <a:pPr>
              <a:spcBef>
                <a:spcPts val="0"/>
              </a:spcBef>
              <a:buNone/>
            </a:pPr>
            <a:r>
              <a:rPr lang="en-US" dirty="0">
                <a:latin typeface="Bookman Old Style" pitchFamily="18" charset="0"/>
              </a:rPr>
              <a:t>	</a:t>
            </a:r>
            <a:r>
              <a:rPr lang="en-US" dirty="0" smtClean="0">
                <a:latin typeface="Bookman Old Style" pitchFamily="18" charset="0"/>
              </a:rPr>
              <a:t>Dark Ages. During this time Vikings were invading much of Europe. Tribal disputes were causing constant war. Pagan worshipping was common place. Only the monks in the monasteries kept learning alive. During the Early Middle Ages Charlemagne also conquered most of France. </a:t>
            </a:r>
            <a:endParaRPr lang="en-US" dirty="0">
              <a:latin typeface="Bookman Old Style" pitchFamily="18" charset="0"/>
            </a:endParaRPr>
          </a:p>
        </p:txBody>
      </p:sp>
      <p:pic>
        <p:nvPicPr>
          <p:cNvPr id="2050" name="Picture 2" descr="C:\Documents and Settings\alane2\Local Settings\Temporary Internet Files\Content.IE5\5H23YUFK\MC910217125[1].wmf"/>
          <p:cNvPicPr>
            <a:picLocks noChangeAspect="1" noChangeArrowheads="1"/>
          </p:cNvPicPr>
          <p:nvPr/>
        </p:nvPicPr>
        <p:blipFill>
          <a:blip r:embed="rId2" cstate="print"/>
          <a:srcRect/>
          <a:stretch>
            <a:fillRect/>
          </a:stretch>
        </p:blipFill>
        <p:spPr bwMode="auto">
          <a:xfrm>
            <a:off x="6934200" y="228600"/>
            <a:ext cx="1863547" cy="1826057"/>
          </a:xfrm>
          <a:prstGeom prst="rect">
            <a:avLst/>
          </a:prstGeom>
          <a:noFill/>
        </p:spPr>
      </p:pic>
      <p:pic>
        <p:nvPicPr>
          <p:cNvPr id="2051" name="Picture 3" descr="C:\Documents and Settings\alane2\Local Settings\Temporary Internet Files\Content.IE5\UMT4VVLJ\MC900354327[1].wmf"/>
          <p:cNvPicPr>
            <a:picLocks noChangeAspect="1" noChangeArrowheads="1"/>
          </p:cNvPicPr>
          <p:nvPr/>
        </p:nvPicPr>
        <p:blipFill>
          <a:blip r:embed="rId3" cstate="print"/>
          <a:srcRect/>
          <a:stretch>
            <a:fillRect/>
          </a:stretch>
        </p:blipFill>
        <p:spPr bwMode="auto">
          <a:xfrm>
            <a:off x="7862935" y="4343400"/>
            <a:ext cx="1281065" cy="221659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73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Bookman Old Style" pitchFamily="18" charset="0"/>
              </a:rPr>
              <a:t>       High Middle Ages</a:t>
            </a:r>
            <a:endParaRPr lang="en-US" dirty="0">
              <a:latin typeface="Bookman Old Style" pitchFamily="18" charset="0"/>
            </a:endParaRPr>
          </a:p>
        </p:txBody>
      </p:sp>
      <p:sp>
        <p:nvSpPr>
          <p:cNvPr id="3" name="Content Placeholder 2"/>
          <p:cNvSpPr>
            <a:spLocks noGrp="1"/>
          </p:cNvSpPr>
          <p:nvPr>
            <p:ph idx="1"/>
          </p:nvPr>
        </p:nvSpPr>
        <p:spPr/>
        <p:txBody>
          <a:bodyPr>
            <a:normAutofit/>
          </a:bodyPr>
          <a:lstStyle/>
          <a:p>
            <a:pPr>
              <a:spcBef>
                <a:spcPts val="0"/>
              </a:spcBef>
            </a:pPr>
            <a:r>
              <a:rPr lang="en-US" dirty="0" smtClean="0">
                <a:latin typeface="Bookman Old Style" pitchFamily="18" charset="0"/>
              </a:rPr>
              <a:t>The High Middle Ages lasted from 1000 to 1300 AD. During this time society, nobility, and the church grew stronger. The feudal system became organized. William the Conqueror became the King of England. The Magna </a:t>
            </a:r>
            <a:r>
              <a:rPr lang="en-US" dirty="0" err="1" smtClean="0">
                <a:latin typeface="Bookman Old Style" pitchFamily="18" charset="0"/>
              </a:rPr>
              <a:t>Carta</a:t>
            </a:r>
            <a:r>
              <a:rPr lang="en-US" dirty="0" smtClean="0">
                <a:latin typeface="Bookman Old Style" pitchFamily="18" charset="0"/>
              </a:rPr>
              <a:t> was signed by King John in 1215 limiting the king's </a:t>
            </a:r>
          </a:p>
          <a:p>
            <a:pPr>
              <a:spcBef>
                <a:spcPts val="0"/>
              </a:spcBef>
              <a:buNone/>
            </a:pPr>
            <a:r>
              <a:rPr lang="en-US" dirty="0">
                <a:latin typeface="Bookman Old Style" pitchFamily="18" charset="0"/>
              </a:rPr>
              <a:t>	</a:t>
            </a:r>
            <a:r>
              <a:rPr lang="en-US" dirty="0" smtClean="0">
                <a:latin typeface="Bookman Old Style" pitchFamily="18" charset="0"/>
              </a:rPr>
              <a:t>power for the first time. </a:t>
            </a:r>
            <a:endParaRPr lang="en-US" dirty="0">
              <a:latin typeface="Bookman Old Style" pitchFamily="18" charset="0"/>
            </a:endParaRPr>
          </a:p>
        </p:txBody>
      </p:sp>
      <p:pic>
        <p:nvPicPr>
          <p:cNvPr id="3074" name="Picture 2" descr="C:\Documents and Settings\alane2\Local Settings\Temporary Internet Files\Content.IE5\UMT4VVLJ\MP900444547[1].jpg"/>
          <p:cNvPicPr>
            <a:picLocks noChangeAspect="1" noChangeArrowheads="1"/>
          </p:cNvPicPr>
          <p:nvPr/>
        </p:nvPicPr>
        <p:blipFill>
          <a:blip r:embed="rId2" cstate="print"/>
          <a:srcRect/>
          <a:stretch>
            <a:fillRect/>
          </a:stretch>
        </p:blipFill>
        <p:spPr bwMode="auto">
          <a:xfrm>
            <a:off x="6629400" y="0"/>
            <a:ext cx="2286000" cy="1714500"/>
          </a:xfrm>
          <a:prstGeom prst="rect">
            <a:avLst/>
          </a:prstGeom>
          <a:noFill/>
        </p:spPr>
      </p:pic>
      <p:pic>
        <p:nvPicPr>
          <p:cNvPr id="3076" name="Picture 4" descr="C:\Documents and Settings\alane2\Local Settings\Temporary Internet Files\Content.IE5\UMT4VVLJ\MC900237940[1].wmf"/>
          <p:cNvPicPr>
            <a:picLocks noChangeAspect="1" noChangeArrowheads="1"/>
          </p:cNvPicPr>
          <p:nvPr/>
        </p:nvPicPr>
        <p:blipFill>
          <a:blip r:embed="rId3" cstate="print"/>
          <a:srcRect/>
          <a:stretch>
            <a:fillRect/>
          </a:stretch>
        </p:blipFill>
        <p:spPr bwMode="auto">
          <a:xfrm>
            <a:off x="6629400" y="4953000"/>
            <a:ext cx="2249786" cy="159039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alpha val="71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latin typeface="Bookman Old Style" pitchFamily="18" charset="0"/>
              </a:rPr>
              <a:t>Late Middle Ages</a:t>
            </a:r>
            <a:endParaRPr lang="en-US" dirty="0">
              <a:latin typeface="Bookman Old Style" pitchFamily="18" charset="0"/>
            </a:endParaRPr>
          </a:p>
        </p:txBody>
      </p:sp>
      <p:sp>
        <p:nvSpPr>
          <p:cNvPr id="3" name="Content Placeholder 2"/>
          <p:cNvSpPr>
            <a:spLocks noGrp="1"/>
          </p:cNvSpPr>
          <p:nvPr>
            <p:ph idx="1"/>
          </p:nvPr>
        </p:nvSpPr>
        <p:spPr>
          <a:xfrm>
            <a:off x="457200" y="1371600"/>
            <a:ext cx="8229600" cy="5105400"/>
          </a:xfrm>
        </p:spPr>
        <p:txBody>
          <a:bodyPr>
            <a:normAutofit/>
          </a:bodyPr>
          <a:lstStyle/>
          <a:p>
            <a:r>
              <a:rPr lang="en-US" dirty="0" smtClean="0">
                <a:latin typeface="Bookman Old Style" pitchFamily="18" charset="0"/>
              </a:rPr>
              <a:t>The Late Middle Ages lasted from 1300 to 1400 AD. This was time of tragedy and hope. The 100 Years' War between England and France and the bubonic plague known as the Black Death took many lives. The church was fighting. Hope began when the working people began to rise. New ideas grew. Overseas exploration lead to a modern time. </a:t>
            </a:r>
            <a:endParaRPr lang="en-US" dirty="0">
              <a:latin typeface="Bookman Old Styl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261</Words>
  <Application>Microsoft Office PowerPoint</Application>
  <PresentationFormat>On-screen Show (4:3)</PresentationFormat>
  <Paragraphs>15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Bookman Old Style</vt:lpstr>
      <vt:lpstr>Calibri</vt:lpstr>
      <vt:lpstr>Office Theme</vt:lpstr>
      <vt:lpstr>The Middle Ages</vt:lpstr>
      <vt:lpstr>PowerPoint Presentation</vt:lpstr>
      <vt:lpstr>Early Middle Ages</vt:lpstr>
      <vt:lpstr>       High Middle Ages</vt:lpstr>
      <vt:lpstr>Late Middle Ages</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Middle Ages</dc:title>
  <dc:creator>alane2</dc:creator>
  <cp:lastModifiedBy>avroome</cp:lastModifiedBy>
  <cp:revision>11</cp:revision>
  <dcterms:created xsi:type="dcterms:W3CDTF">2013-01-31T17:59:50Z</dcterms:created>
  <dcterms:modified xsi:type="dcterms:W3CDTF">2017-04-22T02:08:32Z</dcterms:modified>
</cp:coreProperties>
</file>