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2" y="-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B828-8511-4464-B6EF-C0A555B8DF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5015-D213-48EC-A52E-348DBC1F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3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B828-8511-4464-B6EF-C0A555B8DF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5015-D213-48EC-A52E-348DBC1F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7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B828-8511-4464-B6EF-C0A555B8DF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5015-D213-48EC-A52E-348DBC1F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B828-8511-4464-B6EF-C0A555B8DF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5015-D213-48EC-A52E-348DBC1F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1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B828-8511-4464-B6EF-C0A555B8DF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5015-D213-48EC-A52E-348DBC1F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3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B828-8511-4464-B6EF-C0A555B8DF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5015-D213-48EC-A52E-348DBC1F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6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B828-8511-4464-B6EF-C0A555B8DF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5015-D213-48EC-A52E-348DBC1F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B828-8511-4464-B6EF-C0A555B8DF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5015-D213-48EC-A52E-348DBC1F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3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B828-8511-4464-B6EF-C0A555B8DF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5015-D213-48EC-A52E-348DBC1F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7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B828-8511-4464-B6EF-C0A555B8DF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5015-D213-48EC-A52E-348DBC1F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7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B828-8511-4464-B6EF-C0A555B8DF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5015-D213-48EC-A52E-348DBC1F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5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FB828-8511-4464-B6EF-C0A555B8DFB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5015-D213-48EC-A52E-348DBC1F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4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1601"/>
            <a:ext cx="11353800" cy="7620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MAYA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878445"/>
              </p:ext>
            </p:extLst>
          </p:nvPr>
        </p:nvGraphicFramePr>
        <p:xfrm>
          <a:off x="0" y="774700"/>
          <a:ext cx="11353800" cy="94967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13656"/>
                <a:gridCol w="8340144"/>
              </a:tblGrid>
              <a:tr h="4745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of Existence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BCE- 1542 CE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841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Location of Group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Yucatan</a:t>
                      </a:r>
                      <a:r>
                        <a:rPr lang="en-US" sz="2800" baseline="0" dirty="0" smtClean="0"/>
                        <a:t> Peninsula/ Mexico</a:t>
                      </a:r>
                      <a:endParaRPr lang="en-US" sz="2800" dirty="0"/>
                    </a:p>
                  </a:txBody>
                  <a:tcPr/>
                </a:tc>
              </a:tr>
              <a:tr h="9841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Fun Fact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Pyramids were painted in red.</a:t>
                      </a:r>
                      <a:r>
                        <a:rPr lang="en-US" sz="2800" baseline="0" dirty="0" smtClean="0"/>
                        <a:t>  </a:t>
                      </a:r>
                      <a:r>
                        <a:rPr lang="en-US" sz="2800" baseline="0" dirty="0" err="1" smtClean="0"/>
                        <a:t>Pok</a:t>
                      </a:r>
                      <a:r>
                        <a:rPr lang="en-US" sz="2800" baseline="0" dirty="0" smtClean="0"/>
                        <a:t>-a-</a:t>
                      </a:r>
                      <a:r>
                        <a:rPr lang="en-US" sz="2800" baseline="0" dirty="0" err="1" smtClean="0"/>
                        <a:t>tok</a:t>
                      </a:r>
                      <a:r>
                        <a:rPr lang="en-US" sz="2800" baseline="0" dirty="0" smtClean="0"/>
                        <a:t> was a popular sport played</a:t>
                      </a:r>
                      <a:endParaRPr lang="en-US" sz="2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49840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Religion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a.  Believed </a:t>
                      </a:r>
                      <a:r>
                        <a:rPr lang="en-US" sz="2800" baseline="0" dirty="0" smtClean="0"/>
                        <a:t>the </a:t>
                      </a:r>
                      <a:r>
                        <a:rPr lang="en-US" sz="2800" baseline="0" dirty="0" err="1" smtClean="0"/>
                        <a:t>Ceiba</a:t>
                      </a:r>
                      <a:r>
                        <a:rPr lang="en-US" sz="2800" baseline="0" dirty="0" smtClean="0"/>
                        <a:t> tree to be the center of the Earth</a:t>
                      </a:r>
                    </a:p>
                    <a:p>
                      <a:pPr marL="514350" indent="-514350">
                        <a:buFontTx/>
                        <a:buAutoNum type="alphaLcPeriod" startAt="2"/>
                      </a:pPr>
                      <a:r>
                        <a:rPr lang="en-US" sz="2800" baseline="0" dirty="0" smtClean="0"/>
                        <a:t>During Mayan ritual ceremonies, Mayans would fast, drink alcohol, perform bloodletting, and visit shrines and temples to worship gods.  </a:t>
                      </a:r>
                    </a:p>
                    <a:p>
                      <a:pPr marL="514350" indent="-514350">
                        <a:buFontTx/>
                        <a:buAutoNum type="alphaLcPeriod" startAt="2"/>
                      </a:pPr>
                      <a:r>
                        <a:rPr lang="en-US" sz="2800" baseline="0" dirty="0" err="1" smtClean="0"/>
                        <a:t>Pok</a:t>
                      </a:r>
                      <a:r>
                        <a:rPr lang="en-US" sz="2800" baseline="0" dirty="0" smtClean="0"/>
                        <a:t>-a-</a:t>
                      </a:r>
                      <a:r>
                        <a:rPr lang="en-US" sz="2800" baseline="0" dirty="0" err="1" smtClean="0"/>
                        <a:t>tok</a:t>
                      </a:r>
                      <a:r>
                        <a:rPr lang="en-US" sz="2800" baseline="0" dirty="0" smtClean="0"/>
                        <a:t> relates to the Mayan’s religion because the losing team would be sacrificed to the gods making the winning team look good to the gods.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8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800" baseline="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5646"/>
            <a:ext cx="300037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3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89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AZTEC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965458"/>
              </p:ext>
            </p:extLst>
          </p:nvPr>
        </p:nvGraphicFramePr>
        <p:xfrm>
          <a:off x="0" y="889002"/>
          <a:ext cx="12192000" cy="886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707"/>
                <a:gridCol w="10672293"/>
              </a:tblGrid>
              <a:tr h="79247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of Existence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1350-1521 CE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896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Central Mexico on Lake </a:t>
                      </a:r>
                      <a:r>
                        <a:rPr lang="en-US" sz="2800" dirty="0" err="1" smtClean="0"/>
                        <a:t>Texcoco</a:t>
                      </a:r>
                      <a:endParaRPr lang="en-US" sz="2800" dirty="0"/>
                    </a:p>
                  </a:txBody>
                  <a:tcPr/>
                </a:tc>
              </a:tr>
              <a:tr h="13207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 Fact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symbol in the middle</a:t>
                      </a:r>
                      <a:r>
                        <a:rPr lang="en-US" sz="2800" baseline="0" dirty="0" smtClean="0"/>
                        <a:t> of Mexico’s flag is the eagle perched on the cactus representing the myth of the founding of Tenochtitlan.  Chocolate was a drink enjoyed by the Aztecs.</a:t>
                      </a:r>
                      <a:endParaRPr lang="en-US" sz="2800" dirty="0"/>
                    </a:p>
                  </a:txBody>
                  <a:tcPr/>
                </a:tc>
              </a:tr>
              <a:tr h="27481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419716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Religion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dirty="0" smtClean="0"/>
                        <a:t>a. Aztecs believed human blood made the gods happy</a:t>
                      </a:r>
                      <a:endParaRPr lang="en-US" sz="28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dirty="0" smtClean="0"/>
                        <a:t>b. Priests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smtClean="0"/>
                        <a:t>were important for interpreting messages from </a:t>
                      </a:r>
                      <a:r>
                        <a:rPr lang="en-US" sz="2800" baseline="0" dirty="0" smtClean="0"/>
                        <a:t>gods and possessed the sacred calendar surrounding planting and harvesting schedules.</a:t>
                      </a:r>
                      <a:endParaRPr lang="en-US" sz="28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dirty="0" smtClean="0"/>
                        <a:t>c.</a:t>
                      </a:r>
                      <a:r>
                        <a:rPr lang="en-US" sz="2800" baseline="0" dirty="0" smtClean="0"/>
                        <a:t> The Aztecs believed the sacrificial victim was a messenger being sent to the gods.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d. The purpose of the flying dance ritual was to please the god of fertility so he would send rain and provide for good agriculture.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e.  The Aztecs got most of their sacrificial victims by capturing them in wars.  Some people volunteered as an honor. </a:t>
                      </a:r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6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1"/>
            <a:ext cx="11353800" cy="5968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INCAS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12669"/>
              </p:ext>
            </p:extLst>
          </p:nvPr>
        </p:nvGraphicFramePr>
        <p:xfrm>
          <a:off x="88900" y="723899"/>
          <a:ext cx="12103100" cy="69466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9599"/>
                <a:gridCol w="10163501"/>
              </a:tblGrid>
              <a:tr h="106627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Dates of Existence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1100AD -1532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AD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2706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Location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Andes</a:t>
                      </a:r>
                      <a:r>
                        <a:rPr lang="en-US" sz="2800" baseline="0" dirty="0" smtClean="0"/>
                        <a:t> mountains in South America</a:t>
                      </a:r>
                      <a:endParaRPr lang="en-US" sz="2800" dirty="0"/>
                    </a:p>
                  </a:txBody>
                  <a:tcPr/>
                </a:tc>
              </a:tr>
              <a:tr h="11434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Fun Fact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Incas has roads and built</a:t>
                      </a:r>
                      <a:r>
                        <a:rPr lang="en-US" sz="2800" baseline="0" dirty="0" smtClean="0"/>
                        <a:t> rope bridges.  Incas introduced the coca leaf and potatoes to the world.</a:t>
                      </a:r>
                      <a:endParaRPr lang="en-US" sz="2800" dirty="0"/>
                    </a:p>
                  </a:txBody>
                  <a:tcPr/>
                </a:tc>
              </a:tr>
              <a:tr h="60459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en-US" sz="2800" dirty="0"/>
                    </a:p>
                  </a:txBody>
                  <a:tcPr/>
                </a:tc>
              </a:tr>
              <a:tr h="26926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Religion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a. The Inca priests taught the rest of the Incas about the gods, heard their confessions and gave penance (forgiveness).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b. The Incas believed their ruler to be related to Inti</a:t>
                      </a:r>
                      <a:r>
                        <a:rPr lang="en-US" sz="2800" baseline="0" dirty="0" smtClean="0"/>
                        <a:t>, the sun </a:t>
                      </a:r>
                      <a:r>
                        <a:rPr lang="en-US" sz="2800" baseline="0" dirty="0" smtClean="0"/>
                        <a:t>god.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c. There is evidence of religious places, mummies, all homes had religious statues.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d. Both Incas and Egyptians mummified their dead and both believed the king or pharaoh to be a god or representative of the gods.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e. Crops, cloth, and llamas were all used as sacrifices </a:t>
                      </a:r>
                      <a:r>
                        <a:rPr lang="en-US" sz="2800" baseline="0" smtClean="0"/>
                        <a:t>to the gods.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6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377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MAYA</vt:lpstr>
      <vt:lpstr>AZTEC</vt:lpstr>
      <vt:lpstr>INCAS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MAYA</dc:title>
  <dc:creator>avroome</dc:creator>
  <cp:lastModifiedBy>avroome</cp:lastModifiedBy>
  <cp:revision>25</cp:revision>
  <dcterms:created xsi:type="dcterms:W3CDTF">2016-11-09T22:40:46Z</dcterms:created>
  <dcterms:modified xsi:type="dcterms:W3CDTF">2017-11-08T15:57:19Z</dcterms:modified>
</cp:coreProperties>
</file>