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8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F9E42-BD57-4272-87E4-BECA7F58D638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2C79D-9E9E-4CFD-92F4-126D363F2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4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2C79D-9E9E-4CFD-92F4-126D363F24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86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2C79D-9E9E-4CFD-92F4-126D363F24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8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755C-B367-4BB7-8869-98A67EACC3B7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F67E-6E78-4366-B93F-75E247F2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755C-B367-4BB7-8869-98A67EACC3B7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F67E-6E78-4366-B93F-75E247F2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755C-B367-4BB7-8869-98A67EACC3B7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F67E-6E78-4366-B93F-75E247F2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755C-B367-4BB7-8869-98A67EACC3B7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F67E-6E78-4366-B93F-75E247F2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755C-B367-4BB7-8869-98A67EACC3B7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F67E-6E78-4366-B93F-75E247F2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755C-B367-4BB7-8869-98A67EACC3B7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F67E-6E78-4366-B93F-75E247F2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755C-B367-4BB7-8869-98A67EACC3B7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F67E-6E78-4366-B93F-75E247F2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755C-B367-4BB7-8869-98A67EACC3B7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F67E-6E78-4366-B93F-75E247F2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755C-B367-4BB7-8869-98A67EACC3B7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F67E-6E78-4366-B93F-75E247F2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755C-B367-4BB7-8869-98A67EACC3B7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F67E-6E78-4366-B93F-75E247F2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755C-B367-4BB7-8869-98A67EACC3B7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F67E-6E78-4366-B93F-75E247F2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6755C-B367-4BB7-8869-98A67EACC3B7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3F67E-6E78-4366-B93F-75E247F2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100falcons.files.wordpress.com/2009/11/roman-letter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96054">
            <a:off x="709297" y="883537"/>
            <a:ext cx="6941952" cy="83144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Primary and Secondary Sources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838200"/>
            <a:ext cx="3810000" cy="556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 primary source is an account created by someone who participated in or witnessed an event.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572000" y="838200"/>
            <a:ext cx="3810000" cy="556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A secondary source is an account created by someone who researched and analyzed primary sources.  It is one or more steps removed from a primary source.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1905000" y="228600"/>
            <a:ext cx="4800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Definitions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685800" y="990600"/>
            <a:ext cx="3429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Primary Source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4648200" y="990600"/>
            <a:ext cx="3429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Secondary Source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838200"/>
            <a:ext cx="3810000" cy="556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800600" y="838200"/>
            <a:ext cx="3810000" cy="556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1905000" y="228600"/>
            <a:ext cx="4800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Pros and Cons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685800" y="914400"/>
            <a:ext cx="3429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Primary Source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5029200" y="914400"/>
            <a:ext cx="3429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Secondary Source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762000" y="1447800"/>
            <a:ext cx="3276600" cy="2362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Pros: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Provide vivid details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2. Reveal emotions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Can reveal values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4. Allow readers to make 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their own judgments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5. Can give history a more   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dirty="0" smtClean="0">
                <a:solidFill>
                  <a:srgbClr val="FF0000"/>
                </a:solidFill>
              </a:rPr>
              <a:t>personal</a:t>
            </a:r>
            <a:r>
              <a:rPr lang="en-US" dirty="0" smtClean="0">
                <a:solidFill>
                  <a:schemeClr val="tx1"/>
                </a:solidFill>
              </a:rPr>
              <a:t> feel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2000" y="3886200"/>
            <a:ext cx="3276600" cy="2438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Cons:</a:t>
            </a:r>
          </a:p>
          <a:p>
            <a:pPr marL="342900" indent="-342900"/>
            <a:r>
              <a:rPr lang="en-US" dirty="0" smtClean="0">
                <a:solidFill>
                  <a:schemeClr val="tx1"/>
                </a:solidFill>
              </a:rPr>
              <a:t>1. Errors are less likely to be </a:t>
            </a:r>
          </a:p>
          <a:p>
            <a:pPr marL="342900" indent="-342900"/>
            <a:r>
              <a:rPr lang="en-US" dirty="0" smtClean="0">
                <a:solidFill>
                  <a:schemeClr val="tx1"/>
                </a:solidFill>
              </a:rPr>
              <a:t>    discovered.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2. Personal bias is more likely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Harder to find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4. Harder to read – outdated 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vocabulary, reading level,  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language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029200" y="1447800"/>
            <a:ext cx="3276600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Pros: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Provide expert analysis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2. Blend points of view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Can be more objective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4. Easier to find and read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5. Can give history a more  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dirty="0" smtClean="0">
                <a:solidFill>
                  <a:srgbClr val="FF0000"/>
                </a:solidFill>
              </a:rPr>
              <a:t>professional</a:t>
            </a:r>
            <a:r>
              <a:rPr lang="en-US" dirty="0" smtClean="0">
                <a:solidFill>
                  <a:schemeClr val="tx1"/>
                </a:solidFill>
              </a:rPr>
              <a:t> feel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81600" y="3810000"/>
            <a:ext cx="3276600" cy="2590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Cons: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Tend to be dull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2. Bias can be more subtle and 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harder to detect.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Removes the reader from 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source material.</a:t>
            </a:r>
          </a:p>
          <a:p>
            <a:pPr marL="342900" indent="-342900"/>
            <a:r>
              <a:rPr lang="en-US" dirty="0" smtClean="0">
                <a:solidFill>
                  <a:schemeClr val="tx1"/>
                </a:solidFill>
              </a:rPr>
              <a:t>4. Can give the impression </a:t>
            </a:r>
          </a:p>
          <a:p>
            <a:pPr marL="342900" indent="-34290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that there is only one  way </a:t>
            </a:r>
          </a:p>
          <a:p>
            <a:pPr marL="342900" indent="-34290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to interpret  history.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762000" y="228600"/>
            <a:ext cx="8077200" cy="838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Examples of Primary Sources</a:t>
            </a:r>
            <a:endParaRPr lang="en-US" sz="4800" dirty="0"/>
          </a:p>
        </p:txBody>
      </p:sp>
      <p:pic>
        <p:nvPicPr>
          <p:cNvPr id="1026" name="Picture 2" descr="Old Documents and Photographs"/>
          <p:cNvPicPr>
            <a:picLocks noChangeAspect="1" noChangeArrowheads="1"/>
          </p:cNvPicPr>
          <p:nvPr/>
        </p:nvPicPr>
        <p:blipFill>
          <a:blip r:embed="rId2" cstate="print"/>
          <a:srcRect l="17647" t="19345" r="9804" b="5237"/>
          <a:stretch>
            <a:fillRect/>
          </a:stretch>
        </p:blipFill>
        <p:spPr bwMode="auto">
          <a:xfrm>
            <a:off x="304800" y="1752600"/>
            <a:ext cx="2819400" cy="2057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1371600"/>
            <a:ext cx="2819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 and Photos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0" y="1371600"/>
            <a:ext cx="2819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Diaries and Journals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2200" y="1371600"/>
            <a:ext cx="2819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Newspaper Articles</a:t>
            </a:r>
            <a:endParaRPr lang="en-US" dirty="0"/>
          </a:p>
        </p:txBody>
      </p:sp>
      <p:pic>
        <p:nvPicPr>
          <p:cNvPr id="1028" name="Picture 4" descr="http://www.floridamemory.com/Collections/physicians-journal/papers-medium/journal71-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752600"/>
            <a:ext cx="2834706" cy="2057400"/>
          </a:xfrm>
          <a:prstGeom prst="rect">
            <a:avLst/>
          </a:prstGeom>
          <a:noFill/>
        </p:spPr>
      </p:pic>
      <p:pic>
        <p:nvPicPr>
          <p:cNvPr id="1030" name="Picture 6" descr="http://dailyperspective.newspaperarchive.com/sites/default/files/imagecache/thumb/na_newspaper_page/images/60173885.png"/>
          <p:cNvPicPr>
            <a:picLocks noChangeAspect="1" noChangeArrowheads="1"/>
          </p:cNvPicPr>
          <p:nvPr/>
        </p:nvPicPr>
        <p:blipFill>
          <a:blip r:embed="rId4" cstate="print"/>
          <a:srcRect b="31646"/>
          <a:stretch>
            <a:fillRect/>
          </a:stretch>
        </p:blipFill>
        <p:spPr bwMode="auto">
          <a:xfrm>
            <a:off x="6248400" y="1752600"/>
            <a:ext cx="2667000" cy="19812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04800" y="3962400"/>
            <a:ext cx="2819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Government Records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200400" y="3962400"/>
            <a:ext cx="2819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Personal Documents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0" y="3962400"/>
            <a:ext cx="2819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Contracts</a:t>
            </a:r>
            <a:endParaRPr lang="en-US" dirty="0"/>
          </a:p>
        </p:txBody>
      </p:sp>
      <p:pic>
        <p:nvPicPr>
          <p:cNvPr id="1034" name="Picture 10" descr="http://www.multcolib.org/guides/family/images/militar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419600"/>
            <a:ext cx="2819400" cy="1905000"/>
          </a:xfrm>
          <a:prstGeom prst="rect">
            <a:avLst/>
          </a:prstGeom>
          <a:noFill/>
        </p:spPr>
      </p:pic>
      <p:pic>
        <p:nvPicPr>
          <p:cNvPr id="1036" name="Picture 12" descr="http://www.whatdubhghalldoes.org/Bitner%20Family%20Scanned%20Items/Certificate%20of%20marriage%20from%20Bitner%20Family%20Bible%20Joel%20W%20Bitner%20etc.jpg"/>
          <p:cNvPicPr>
            <a:picLocks noChangeAspect="1" noChangeArrowheads="1"/>
          </p:cNvPicPr>
          <p:nvPr/>
        </p:nvPicPr>
        <p:blipFill>
          <a:blip r:embed="rId6" cstate="print"/>
          <a:srcRect t="11347" b="20572"/>
          <a:stretch>
            <a:fillRect/>
          </a:stretch>
        </p:blipFill>
        <p:spPr bwMode="auto">
          <a:xfrm>
            <a:off x="3200400" y="4419600"/>
            <a:ext cx="2822650" cy="2286000"/>
          </a:xfrm>
          <a:prstGeom prst="rect">
            <a:avLst/>
          </a:prstGeom>
          <a:noFill/>
        </p:spPr>
      </p:pic>
      <p:pic>
        <p:nvPicPr>
          <p:cNvPr id="1038" name="Picture 14" descr="http://www.rpemery.com/online/images/samples/motorvehiclerentalsample.gif"/>
          <p:cNvPicPr>
            <a:picLocks noChangeAspect="1" noChangeArrowheads="1"/>
          </p:cNvPicPr>
          <p:nvPr/>
        </p:nvPicPr>
        <p:blipFill>
          <a:blip r:embed="rId7" cstate="print"/>
          <a:srcRect b="19434"/>
          <a:stretch>
            <a:fillRect/>
          </a:stretch>
        </p:blipFill>
        <p:spPr bwMode="auto">
          <a:xfrm>
            <a:off x="6172200" y="4343400"/>
            <a:ext cx="28194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381000" y="228600"/>
            <a:ext cx="8534400" cy="914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Examples of Secondary Sources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609600" y="1447800"/>
            <a:ext cx="2819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Encyclopedias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38800" y="1447800"/>
            <a:ext cx="2819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Textbooks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0" y="3505200"/>
            <a:ext cx="152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Biographies</a:t>
            </a:r>
            <a:endParaRPr lang="en-US" dirty="0"/>
          </a:p>
        </p:txBody>
      </p:sp>
      <p:pic>
        <p:nvPicPr>
          <p:cNvPr id="17410" name="Picture 2" descr="http://mrbrooksnotes.webs.com/world%20history.jpg"/>
          <p:cNvPicPr>
            <a:picLocks noChangeAspect="1" noChangeArrowheads="1"/>
          </p:cNvPicPr>
          <p:nvPr/>
        </p:nvPicPr>
        <p:blipFill>
          <a:blip r:embed="rId3" cstate="print"/>
          <a:srcRect l="4348" b="4195"/>
          <a:stretch>
            <a:fillRect/>
          </a:stretch>
        </p:blipFill>
        <p:spPr bwMode="auto">
          <a:xfrm>
            <a:off x="5638800" y="1905000"/>
            <a:ext cx="1676400" cy="2209800"/>
          </a:xfrm>
          <a:prstGeom prst="rect">
            <a:avLst/>
          </a:prstGeom>
          <a:noFill/>
        </p:spPr>
      </p:pic>
      <p:pic>
        <p:nvPicPr>
          <p:cNvPr id="17412" name="Picture 4" descr="http://nowsourcing.files.wordpress.com/2007/07/encycloped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828800"/>
            <a:ext cx="2819400" cy="2167112"/>
          </a:xfrm>
          <a:prstGeom prst="rect">
            <a:avLst/>
          </a:prstGeom>
          <a:noFill/>
        </p:spPr>
      </p:pic>
      <p:pic>
        <p:nvPicPr>
          <p:cNvPr id="17414" name="Picture 6" descr="http://ulsu.files.wordpress.com/2009/03/textbooks.jpg"/>
          <p:cNvPicPr>
            <a:picLocks noChangeAspect="1" noChangeArrowheads="1"/>
          </p:cNvPicPr>
          <p:nvPr/>
        </p:nvPicPr>
        <p:blipFill>
          <a:blip r:embed="rId5" cstate="print"/>
          <a:srcRect l="17280" t="12800" r="22560" b="6133"/>
          <a:stretch>
            <a:fillRect/>
          </a:stretch>
        </p:blipFill>
        <p:spPr bwMode="auto">
          <a:xfrm>
            <a:off x="7391400" y="1905000"/>
            <a:ext cx="1082843" cy="2209800"/>
          </a:xfrm>
          <a:prstGeom prst="rect">
            <a:avLst/>
          </a:prstGeom>
          <a:noFill/>
        </p:spPr>
      </p:pic>
      <p:pic>
        <p:nvPicPr>
          <p:cNvPr id="17416" name="Picture 8" descr="http://images.contentreserve.com/ImageType-100/0857-1/%7B3E768040-E980-488A-9B0C-AA5B432BD5D3%7DImg100.jpg"/>
          <p:cNvPicPr>
            <a:picLocks noChangeAspect="1" noChangeArrowheads="1"/>
          </p:cNvPicPr>
          <p:nvPr/>
        </p:nvPicPr>
        <p:blipFill>
          <a:blip r:embed="rId6" cstate="print"/>
          <a:srcRect l="16667" r="16667"/>
          <a:stretch>
            <a:fillRect/>
          </a:stretch>
        </p:blipFill>
        <p:spPr bwMode="auto">
          <a:xfrm>
            <a:off x="3657600" y="3962400"/>
            <a:ext cx="1752600" cy="2628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Primary Source – an example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00600" y="106680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 descr="http://100falcons.files.wordpress.com/2009/11/roman-letter.jpg?w=500&amp;h=87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30137"/>
          <a:stretch>
            <a:fillRect/>
          </a:stretch>
        </p:blipFill>
        <p:spPr bwMode="auto">
          <a:xfrm>
            <a:off x="0" y="609600"/>
            <a:ext cx="4762500" cy="58293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72000" y="685800"/>
            <a:ext cx="4267200" cy="5943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err="1" smtClean="0">
                <a:solidFill>
                  <a:schemeClr val="tx1"/>
                </a:solidFill>
              </a:rPr>
              <a:t>Apion</a:t>
            </a:r>
            <a:r>
              <a:rPr lang="en-US" sz="1600" b="1" dirty="0" smtClean="0">
                <a:solidFill>
                  <a:schemeClr val="tx1"/>
                </a:solidFill>
              </a:rPr>
              <a:t> to  his father and lord </a:t>
            </a:r>
            <a:r>
              <a:rPr lang="en-US" sz="1600" b="1" dirty="0" err="1" smtClean="0">
                <a:solidFill>
                  <a:schemeClr val="tx1"/>
                </a:solidFill>
              </a:rPr>
              <a:t>Epimachos</a:t>
            </a:r>
            <a:r>
              <a:rPr lang="en-US" sz="1600" b="1" dirty="0" smtClean="0">
                <a:solidFill>
                  <a:schemeClr val="tx1"/>
                </a:solidFill>
              </a:rPr>
              <a:t>: Many good wishes!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First of all I hope you are in good health and that things are going well for you and my sister and her daughter and my brother.  I thank the Lord </a:t>
            </a:r>
            <a:r>
              <a:rPr lang="en-US" sz="1600" b="1" dirty="0" err="1" smtClean="0">
                <a:solidFill>
                  <a:schemeClr val="tx1"/>
                </a:solidFill>
              </a:rPr>
              <a:t>Serapis</a:t>
            </a:r>
            <a:r>
              <a:rPr lang="en-US" sz="1600" b="1" dirty="0" smtClean="0">
                <a:solidFill>
                  <a:schemeClr val="tx1"/>
                </a:solidFill>
              </a:rPr>
              <a:t> [an Egyptian god] for saving me right off when I was in danger at sea.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When I arrived at </a:t>
            </a:r>
            <a:r>
              <a:rPr lang="en-US" sz="1600" b="1" dirty="0" err="1" smtClean="0">
                <a:solidFill>
                  <a:schemeClr val="tx1"/>
                </a:solidFill>
              </a:rPr>
              <a:t>Misenum</a:t>
            </a:r>
            <a:r>
              <a:rPr lang="en-US" sz="1600" b="1" dirty="0" smtClean="0">
                <a:solidFill>
                  <a:schemeClr val="tx1"/>
                </a:solidFill>
              </a:rPr>
              <a:t> [the Roman war harbor, near Naples], I received three gold pieces from the Emperor [Trajan?] as road money, and I’m doing just fine.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Please write me a line, my lord father, about your own well-being, second about that of my brother and sister, and third so that I may devotedly greet your hand, because you brought me up well and I may therefore hope for rapid promotion, the gods willing. Give my regards to </a:t>
            </a:r>
            <a:r>
              <a:rPr lang="en-US" sz="1600" b="1" dirty="0" err="1" smtClean="0">
                <a:solidFill>
                  <a:schemeClr val="tx1"/>
                </a:solidFill>
              </a:rPr>
              <a:t>Capiton</a:t>
            </a:r>
            <a:r>
              <a:rPr lang="en-US" sz="1600" b="1" dirty="0" smtClean="0">
                <a:solidFill>
                  <a:schemeClr val="tx1"/>
                </a:solidFill>
              </a:rPr>
              <a:t> [some friend] and my brother and sister and </a:t>
            </a:r>
            <a:r>
              <a:rPr lang="en-US" sz="1600" b="1" dirty="0" err="1" smtClean="0">
                <a:solidFill>
                  <a:schemeClr val="tx1"/>
                </a:solidFill>
              </a:rPr>
              <a:t>Serenilla</a:t>
            </a:r>
            <a:r>
              <a:rPr lang="en-US" sz="1600" b="1" dirty="0" smtClean="0">
                <a:solidFill>
                  <a:schemeClr val="tx1"/>
                </a:solidFill>
              </a:rPr>
              <a:t> [a family slave?] and my friends. I’m sending you my little  portrait through </a:t>
            </a:r>
            <a:r>
              <a:rPr lang="en-US" sz="1600" b="1" dirty="0" err="1" smtClean="0">
                <a:solidFill>
                  <a:schemeClr val="tx1"/>
                </a:solidFill>
              </a:rPr>
              <a:t>Euktemon</a:t>
            </a:r>
            <a:r>
              <a:rPr lang="en-US" sz="1600" b="1" dirty="0" smtClean="0">
                <a:solidFill>
                  <a:schemeClr val="tx1"/>
                </a:solidFill>
              </a:rPr>
              <a:t>. My [new]Roman name is Antonius </a:t>
            </a:r>
            <a:r>
              <a:rPr lang="en-US" sz="1600" b="1" dirty="0" err="1" smtClean="0">
                <a:solidFill>
                  <a:schemeClr val="tx1"/>
                </a:solidFill>
              </a:rPr>
              <a:t>Maximus</a:t>
            </a:r>
            <a:r>
              <a:rPr lang="en-US" sz="1600" b="1" dirty="0" smtClean="0">
                <a:solidFill>
                  <a:schemeClr val="tx1"/>
                </a:solidFill>
              </a:rPr>
              <a:t>.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All my best!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0" y="990600"/>
            <a:ext cx="7010400" cy="548640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304800" y="228600"/>
            <a:ext cx="8534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Assignment – Primary vs. Secondary Sources – Part 1</a:t>
            </a:r>
            <a:endParaRPr lang="en-US" sz="2800" dirty="0"/>
          </a:p>
        </p:txBody>
      </p:sp>
      <p:sp>
        <p:nvSpPr>
          <p:cNvPr id="11" name="Vertical Scroll 10"/>
          <p:cNvSpPr/>
          <p:nvPr/>
        </p:nvSpPr>
        <p:spPr>
          <a:xfrm>
            <a:off x="5029200" y="990600"/>
            <a:ext cx="4114800" cy="3962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 smtClean="0"/>
              <a:t>List two passages in the  letter that  gave you an understanding of the feelings or emotions of the writer.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Describe one way that you preferred the  letter.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 Describe one way that you preferred the  article.</a:t>
            </a:r>
          </a:p>
          <a:p>
            <a:pPr marL="342900" indent="-342900"/>
            <a:r>
              <a:rPr lang="en-US" sz="1400" dirty="0" smtClean="0"/>
              <a:t>4.     Write a one paragraph  response to </a:t>
            </a:r>
            <a:r>
              <a:rPr lang="en-US" sz="1400" b="1" dirty="0" smtClean="0">
                <a:solidFill>
                  <a:schemeClr val="tx1"/>
                </a:solidFill>
              </a:rPr>
              <a:t>one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/>
              <a:t>of the following prompts:</a:t>
            </a:r>
          </a:p>
          <a:p>
            <a:pPr marL="342900" indent="-342900"/>
            <a:r>
              <a:rPr lang="en-US" sz="1400" dirty="0" smtClean="0"/>
              <a:t>        a. History books should include only  </a:t>
            </a:r>
          </a:p>
          <a:p>
            <a:pPr marL="342900" indent="-342900"/>
            <a:r>
              <a:rPr lang="en-US" sz="1400" dirty="0" smtClean="0"/>
              <a:t>            primary sources.</a:t>
            </a:r>
          </a:p>
          <a:p>
            <a:pPr marL="342900" indent="-342900"/>
            <a:r>
              <a:rPr lang="en-US" sz="1400" dirty="0" smtClean="0"/>
              <a:t>        b. History books should include only  </a:t>
            </a:r>
          </a:p>
          <a:p>
            <a:pPr marL="342900" indent="-342900"/>
            <a:r>
              <a:rPr lang="en-US" sz="1400" dirty="0" smtClean="0"/>
              <a:t>            secondary sources.</a:t>
            </a:r>
          </a:p>
          <a:p>
            <a:pPr marL="342900" indent="-342900"/>
            <a:r>
              <a:rPr lang="en-US" sz="1400" dirty="0"/>
              <a:t> </a:t>
            </a:r>
            <a:r>
              <a:rPr lang="en-US" sz="1400" dirty="0" smtClean="0"/>
              <a:t>       c. History books should include both  </a:t>
            </a:r>
          </a:p>
          <a:p>
            <a:pPr marL="342900" indent="-342900"/>
            <a:r>
              <a:rPr lang="en-US" sz="1400" dirty="0" smtClean="0"/>
              <a:t>            primary  and secondary sources.</a:t>
            </a:r>
          </a:p>
          <a:p>
            <a:pPr marL="342900" indent="-342900"/>
            <a:endParaRPr lang="en-US" sz="1400" dirty="0" smtClean="0"/>
          </a:p>
          <a:p>
            <a:pPr marL="342900" indent="-342900"/>
            <a:r>
              <a:rPr lang="en-US" sz="1400" dirty="0" smtClean="0"/>
              <a:t>        </a:t>
            </a:r>
          </a:p>
          <a:p>
            <a:pPr marL="342900" indent="-342900"/>
            <a:endParaRPr lang="en-US" sz="1400" dirty="0" smtClean="0"/>
          </a:p>
          <a:p>
            <a:pPr marL="342900" indent="-342900"/>
            <a:endParaRPr lang="en-US" sz="1400" dirty="0" smtClean="0"/>
          </a:p>
          <a:p>
            <a:pPr marL="342900" indent="-342900"/>
            <a:endParaRPr lang="en-US" sz="1400" dirty="0" smtClean="0"/>
          </a:p>
          <a:p>
            <a:pPr marL="342900" indent="-342900"/>
            <a:endParaRPr lang="en-US" sz="1400" dirty="0" smtClean="0"/>
          </a:p>
          <a:p>
            <a:pPr marL="342900" indent="-342900"/>
            <a:endParaRPr lang="en-US" sz="1400" dirty="0" smtClean="0"/>
          </a:p>
          <a:p>
            <a:pPr marL="342900" indent="-342900"/>
            <a:endParaRPr lang="en-US" sz="1400" dirty="0" smtClean="0"/>
          </a:p>
          <a:p>
            <a:pPr marL="342900" indent="-342900"/>
            <a:endParaRPr lang="en-US" sz="1400" dirty="0" smtClean="0"/>
          </a:p>
          <a:p>
            <a:pPr marL="342900" indent="-342900"/>
            <a:endParaRPr lang="en-US" sz="1400" dirty="0" smtClean="0"/>
          </a:p>
          <a:p>
            <a:pPr marL="342900" indent="-342900"/>
            <a:endParaRPr lang="en-US" sz="1400" dirty="0" smtClean="0"/>
          </a:p>
          <a:p>
            <a:pPr marL="342900" indent="-342900"/>
            <a:endParaRPr lang="en-US" sz="1400" dirty="0" smtClean="0"/>
          </a:p>
          <a:p>
            <a:pPr marL="342900" indent="-342900"/>
            <a:endParaRPr lang="en-US" sz="1400" dirty="0" smtClean="0"/>
          </a:p>
          <a:p>
            <a:pPr marL="342900" indent="-342900"/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248400" y="1066800"/>
            <a:ext cx="2743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 these questions: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486400" y="9906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="1" dirty="0" smtClean="0"/>
              <a:t>.</a:t>
            </a:r>
            <a:endParaRPr lang="en-US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6400" y="5181600"/>
            <a:ext cx="74676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514600" y="53340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 the article  titled “Roman Soldiers”  .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133600" y="52578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2.</a:t>
            </a:r>
            <a:endParaRPr lang="en-US" b="1" dirty="0"/>
          </a:p>
        </p:txBody>
      </p:sp>
      <p:pic>
        <p:nvPicPr>
          <p:cNvPr id="2050" name="Picture 2" descr="http://www.presepipampa.it/imgresize/265/1200/upload/prodotti_upl-immagine_191876.jpg"/>
          <p:cNvPicPr>
            <a:picLocks noChangeAspect="1" noChangeArrowheads="1"/>
          </p:cNvPicPr>
          <p:nvPr/>
        </p:nvPicPr>
        <p:blipFill>
          <a:blip r:embed="rId2" cstate="print"/>
          <a:srcRect l="12075" t="8101" r="15472" b="8861"/>
          <a:stretch>
            <a:fillRect/>
          </a:stretch>
        </p:blipFill>
        <p:spPr bwMode="auto">
          <a:xfrm>
            <a:off x="609600" y="1371600"/>
            <a:ext cx="1828800" cy="312420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2362200" y="914400"/>
            <a:ext cx="2286000" cy="1676400"/>
          </a:xfrm>
          <a:prstGeom prst="wedgeEllipseCallout">
            <a:avLst>
              <a:gd name="adj1" fmla="val -68995"/>
              <a:gd name="adj2" fmla="val 27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Read the full text of the letter from </a:t>
            </a:r>
            <a:r>
              <a:rPr lang="en-US" sz="1600" dirty="0" err="1" smtClean="0"/>
              <a:t>Apion</a:t>
            </a:r>
            <a:r>
              <a:rPr lang="en-US" sz="1600" dirty="0" smtClean="0"/>
              <a:t> to his father </a:t>
            </a:r>
            <a:r>
              <a:rPr lang="en-US" sz="1600" dirty="0" err="1" smtClean="0"/>
              <a:t>Epimachos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>
            <a:off x="152400" y="12192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152400"/>
            <a:ext cx="8534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Assignment – Primary vs. Secondary Sources – Part 2</a:t>
            </a:r>
            <a:endParaRPr lang="en-US" sz="2800" dirty="0"/>
          </a:p>
        </p:txBody>
      </p:sp>
      <p:pic>
        <p:nvPicPr>
          <p:cNvPr id="1030" name="Picture 6" descr="http://widgetlifer.info/uploadfiles/ok4fcom-1282671582/seven-years-of-war-in-iraq_37.jpg"/>
          <p:cNvPicPr>
            <a:picLocks noChangeAspect="1" noChangeArrowheads="1"/>
          </p:cNvPicPr>
          <p:nvPr/>
        </p:nvPicPr>
        <p:blipFill>
          <a:blip r:embed="rId2" cstate="print"/>
          <a:srcRect l="4287" r="5695" b="4120"/>
          <a:stretch>
            <a:fillRect/>
          </a:stretch>
        </p:blipFill>
        <p:spPr bwMode="auto">
          <a:xfrm>
            <a:off x="304800" y="914400"/>
            <a:ext cx="3962400" cy="2767390"/>
          </a:xfrm>
          <a:prstGeom prst="rect">
            <a:avLst/>
          </a:prstGeom>
          <a:noFill/>
        </p:spPr>
      </p:pic>
      <p:pic>
        <p:nvPicPr>
          <p:cNvPr id="1032" name="Picture 8" descr="Seven Years   of War in Iraq(38 pics)"/>
          <p:cNvPicPr>
            <a:picLocks noChangeAspect="1" noChangeArrowheads="1"/>
          </p:cNvPicPr>
          <p:nvPr/>
        </p:nvPicPr>
        <p:blipFill>
          <a:blip r:embed="rId3" cstate="print"/>
          <a:srcRect r="17714" b="10395"/>
          <a:stretch>
            <a:fillRect/>
          </a:stretch>
        </p:blipFill>
        <p:spPr bwMode="auto">
          <a:xfrm>
            <a:off x="4876800" y="884528"/>
            <a:ext cx="3810000" cy="2827191"/>
          </a:xfrm>
          <a:prstGeom prst="rect">
            <a:avLst/>
          </a:prstGeom>
          <a:noFill/>
        </p:spPr>
      </p:pic>
      <p:pic>
        <p:nvPicPr>
          <p:cNvPr id="1034" name="Picture 10" descr="Seven Years of War in Iraq(38 pics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0"/>
            <a:ext cx="3989872" cy="2744996"/>
          </a:xfrm>
          <a:prstGeom prst="rect">
            <a:avLst/>
          </a:prstGeom>
          <a:noFill/>
        </p:spPr>
      </p:pic>
      <p:pic>
        <p:nvPicPr>
          <p:cNvPr id="1036" name="Picture 12" descr="http://www.historyking.com/images/When-The-War-On-Iraq-Started.jpg"/>
          <p:cNvPicPr>
            <a:picLocks noChangeAspect="1" noChangeArrowheads="1"/>
          </p:cNvPicPr>
          <p:nvPr/>
        </p:nvPicPr>
        <p:blipFill>
          <a:blip r:embed="rId5" cstate="print"/>
          <a:srcRect l="6000" t="8481" r="6000"/>
          <a:stretch>
            <a:fillRect/>
          </a:stretch>
        </p:blipFill>
        <p:spPr bwMode="auto">
          <a:xfrm>
            <a:off x="4876800" y="3810000"/>
            <a:ext cx="3657600" cy="2691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066800"/>
            <a:ext cx="85344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600" dirty="0" smtClean="0"/>
              <a:t>After examining the  photographs on the previous slide, do #1, and  #2  </a:t>
            </a:r>
            <a:r>
              <a:rPr lang="en-US" sz="1600" dirty="0" smtClean="0">
                <a:solidFill>
                  <a:srgbClr val="FF0000"/>
                </a:solidFill>
              </a:rPr>
              <a:t>or </a:t>
            </a:r>
            <a:r>
              <a:rPr lang="en-US" sz="1600" dirty="0" smtClean="0"/>
              <a:t> #3:</a:t>
            </a:r>
          </a:p>
          <a:p>
            <a:r>
              <a:rPr lang="en-US" sz="1600" dirty="0" smtClean="0"/>
              <a:t>1.     List two adjectives for each photograph, then use those adjectives in #2 and #3 below.</a:t>
            </a:r>
          </a:p>
          <a:p>
            <a:pPr marL="342900" indent="-342900">
              <a:buAutoNum type="arabicPeriod" startAt="2"/>
            </a:pPr>
            <a:r>
              <a:rPr lang="en-US" sz="1600" dirty="0" smtClean="0"/>
              <a:t>Take the role of a person shown in one of the photographs and write a letter home to a</a:t>
            </a:r>
          </a:p>
          <a:p>
            <a:pPr marL="342900" indent="-342900"/>
            <a:r>
              <a:rPr lang="en-US" sz="1600" dirty="0" smtClean="0"/>
              <a:t>        relative describing that day.</a:t>
            </a:r>
          </a:p>
          <a:p>
            <a:pPr marL="342900" indent="-342900">
              <a:buAutoNum type="arabicPeriod" startAt="3"/>
            </a:pPr>
            <a:r>
              <a:rPr lang="en-US" sz="1600" dirty="0" smtClean="0"/>
              <a:t>Take the role of a person shown in one of the photographs and write an imaginative journal entry  for that day. </a:t>
            </a:r>
          </a:p>
          <a:p>
            <a:pPr marL="228600" indent="-228600"/>
            <a:endParaRPr lang="en-US" sz="1200" dirty="0" smtClean="0"/>
          </a:p>
          <a:p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3429000"/>
            <a:ext cx="85344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Write a letter to an American soldier serving in Iraq or Afghanistan.  Include the following: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 the date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 your first name and age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 your grade and the name of our school – Daniels Middle School, Raleigh NC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 an expression of gratitude (thanks) for his or her service to our country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 a mention of Veteran’s Day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 your thoughts on one or more of these topics:  TV, movies, sports, music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 a follow up question about the same topic(s)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2590800" y="152400"/>
            <a:ext cx="3200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600" dirty="0" smtClean="0"/>
              <a:t>           Do parts A and B below. </a:t>
            </a:r>
          </a:p>
          <a:p>
            <a:pPr marL="228600" indent="-228600"/>
            <a:endParaRPr lang="en-US" sz="1200" dirty="0" smtClean="0"/>
          </a:p>
          <a:p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8" name="Oval 7"/>
          <p:cNvSpPr/>
          <p:nvPr/>
        </p:nvSpPr>
        <p:spPr>
          <a:xfrm>
            <a:off x="228600" y="685800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52400" y="3048000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592</Words>
  <Application>Microsoft Office PowerPoint</Application>
  <PresentationFormat>On-screen Show (4:3)</PresentationFormat>
  <Paragraphs>141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Primary and Secondary Sources</vt:lpstr>
      <vt:lpstr>PowerPoint Presentation</vt:lpstr>
      <vt:lpstr>PowerPoint Presentation</vt:lpstr>
      <vt:lpstr>PowerPoint Presentation</vt:lpstr>
      <vt:lpstr>PowerPoint Presentation</vt:lpstr>
      <vt:lpstr>Primary Source – an example</vt:lpstr>
      <vt:lpstr>PowerPoint Presentation</vt:lpstr>
      <vt:lpstr>PowerPoint Presentation</vt:lpstr>
      <vt:lpstr>PowerPoint Presentation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and Secondary Sources</dc:title>
  <dc:creator>WCPSS</dc:creator>
  <cp:lastModifiedBy>avroome</cp:lastModifiedBy>
  <cp:revision>52</cp:revision>
  <dcterms:created xsi:type="dcterms:W3CDTF">2010-06-01T16:17:00Z</dcterms:created>
  <dcterms:modified xsi:type="dcterms:W3CDTF">2016-11-30T15:56:53Z</dcterms:modified>
</cp:coreProperties>
</file>