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3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5143500" type="screen16x9"/>
  <p:notesSz cx="6858000" cy="9144000"/>
  <p:embeddedFontLst>
    <p:embeddedFont>
      <p:font typeface="Georgia" panose="02040502050405020303" pitchFamily="18" charset="0"/>
      <p:regular r:id="rId39"/>
      <p:bold r:id="rId40"/>
      <p:italic r:id="rId41"/>
      <p:boldItalic r:id="rId42"/>
    </p:embeddedFont>
    <p:embeddedFont>
      <p:font typeface="Quattrocento Sans" panose="020B0604020202020204" charset="0"/>
      <p:regular r:id="rId43"/>
      <p:bold r:id="rId44"/>
      <p:italic r:id="rId45"/>
      <p:boldItalic r:id="rId46"/>
    </p:embeddedFont>
    <p:embeddedFont>
      <p:font typeface="Overlock" panose="020B0604020202020204" charset="0"/>
      <p:regular r:id="rId47"/>
      <p:bold r:id="rId48"/>
      <p:italic r:id="rId49"/>
      <p:boldItalic r:id="rId50"/>
    </p:embeddedFont>
    <p:embeddedFont>
      <p:font typeface="Tahoma" panose="020B0604030504040204" pitchFamily="34" charset="0"/>
      <p:regular r:id="rId51"/>
      <p:bold r:id="rId5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font" Target="fonts/font1.fntdata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font" Target="fonts/font4.fntdata"/><Relationship Id="rId47" Type="http://schemas.openxmlformats.org/officeDocument/2006/relationships/font" Target="fonts/font9.fntdata"/><Relationship Id="rId50" Type="http://schemas.openxmlformats.org/officeDocument/2006/relationships/font" Target="fonts/font12.fntdata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46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font" Target="fonts/font3.fntdata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font" Target="fonts/font2.fntdata"/><Relationship Id="rId45" Type="http://schemas.openxmlformats.org/officeDocument/2006/relationships/font" Target="fonts/font7.fntdata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font" Target="fonts/font11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6.fntdata"/><Relationship Id="rId52" Type="http://schemas.openxmlformats.org/officeDocument/2006/relationships/font" Target="fonts/font1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font" Target="fonts/font5.fntdata"/><Relationship Id="rId48" Type="http://schemas.openxmlformats.org/officeDocument/2006/relationships/font" Target="fonts/font10.fntdata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font" Target="fonts/font13.fntdata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2379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5747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9100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6382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071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9622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8145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1750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6840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1597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1" name="Shape 4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35511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435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6145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4" name="Shape 5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31901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Shape 5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7" name="Shape 5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51458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3" name="Shape 5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795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Shape 5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6" name="Shape 5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6350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9" name="Shape 6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94757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Shape 6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7" name="Shape 6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04659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28689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Shape 6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0" name="Shape 6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84385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7" name="Shape 6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638234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4" name="Shape 6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34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11362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2" name="Shape 6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63678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Shape 6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9" name="Shape 6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4093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6" name="Shape 6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21114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3" name="Shape 6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50592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1" name="Shape 6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78194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8" name="Shape 6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8174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363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9099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0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2329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2184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889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685800" y="1597818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560A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4767262"/>
            <a:ext cx="2895600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4767262"/>
            <a:ext cx="2133599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Georgia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98989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200" b="0" i="0" u="none" strike="noStrike" cap="none">
              <a:solidFill>
                <a:srgbClr val="89898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12700" y="514350"/>
            <a:ext cx="9144000" cy="3143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54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THE</a:t>
            </a: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SOVEREIGN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STATE</a:t>
            </a: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9812" y="4686300"/>
            <a:ext cx="2009774" cy="357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4114800" y="410765"/>
            <a:ext cx="313054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grpSp>
        <p:nvGrpSpPr>
          <p:cNvPr id="269" name="Shape 269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270" name="Shape 270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Shape 271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Shape 272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Shape 273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Shape 274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Shape 275"/>
            <p:cNvSpPr txBox="1"/>
            <p:nvPr/>
          </p:nvSpPr>
          <p:spPr>
            <a:xfrm>
              <a:off x="620756991" y="814382755"/>
              <a:ext cx="905969663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276" name="Shape 276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277" name="Shape 277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278" name="Shape 278"/>
            <p:cNvSpPr txBox="1"/>
            <p:nvPr/>
          </p:nvSpPr>
          <p:spPr>
            <a:xfrm>
              <a:off x="134217728" y="1447277862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279" name="Shape 279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4114800" y="410765"/>
            <a:ext cx="313054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grpSp>
        <p:nvGrpSpPr>
          <p:cNvPr id="293" name="Shape 293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294" name="Shape 294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Shape 295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Shape 297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Shape 298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x="620756992" y="859886907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301" name="Shape 301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302" name="Shape 302"/>
            <p:cNvSpPr txBox="1"/>
            <p:nvPr/>
          </p:nvSpPr>
          <p:spPr>
            <a:xfrm>
              <a:off x="155189248" y="1501241012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303" name="Shape 303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4114800" y="410765"/>
            <a:ext cx="50291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grpSp>
        <p:nvGrpSpPr>
          <p:cNvPr id="318" name="Shape 318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319" name="Shape 319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Shape 321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Shape 322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Shape 323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Shape 324"/>
            <p:cNvSpPr txBox="1"/>
            <p:nvPr/>
          </p:nvSpPr>
          <p:spPr>
            <a:xfrm>
              <a:off x="620756992" y="831117207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325" name="Shape 325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326" name="Shape 326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327" name="Shape 327"/>
            <p:cNvSpPr txBox="1"/>
            <p:nvPr/>
          </p:nvSpPr>
          <p:spPr>
            <a:xfrm>
              <a:off x="155189248" y="1455746977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328" name="Shape 328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4114800" y="410765"/>
            <a:ext cx="50291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339" name="Shape 339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grpSp>
        <p:nvGrpSpPr>
          <p:cNvPr id="344" name="Shape 344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345" name="Shape 345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Shape 347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Shape 348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Shape 349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Shape 350"/>
            <p:cNvSpPr txBox="1"/>
            <p:nvPr/>
          </p:nvSpPr>
          <p:spPr>
            <a:xfrm>
              <a:off x="616562687" y="831416371"/>
              <a:ext cx="905969663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351" name="Shape 351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352" name="Shape 352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353" name="Shape 353"/>
            <p:cNvSpPr txBox="1"/>
            <p:nvPr/>
          </p:nvSpPr>
          <p:spPr>
            <a:xfrm>
              <a:off x="155189248" y="1450584575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354" name="Shape 354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4114800" y="410765"/>
            <a:ext cx="16763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3683000" y="3532584"/>
            <a:ext cx="11938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grpSp>
        <p:nvGrpSpPr>
          <p:cNvPr id="371" name="Shape 371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372" name="Shape 372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Shape 373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Shape 374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Shape 375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Shape 376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Shape 377"/>
            <p:cNvSpPr txBox="1"/>
            <p:nvPr/>
          </p:nvSpPr>
          <p:spPr>
            <a:xfrm>
              <a:off x="620756991" y="831117206"/>
              <a:ext cx="905969663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378" name="Shape 378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379" name="Shape 379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380" name="Shape 380"/>
            <p:cNvSpPr txBox="1"/>
            <p:nvPr/>
          </p:nvSpPr>
          <p:spPr>
            <a:xfrm>
              <a:off x="155189248" y="1450584575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381" name="Shape 381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4114800" y="410765"/>
            <a:ext cx="16763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F.B.I.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3683000" y="3532584"/>
            <a:ext cx="11938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46228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F.B.I.</a:t>
            </a:r>
          </a:p>
        </p:txBody>
      </p:sp>
      <p:grpSp>
        <p:nvGrpSpPr>
          <p:cNvPr id="399" name="Shape 399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400" name="Shape 400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Shape 401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Shape 402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Shape 403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Shape 404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Shape 405"/>
            <p:cNvSpPr txBox="1"/>
            <p:nvPr/>
          </p:nvSpPr>
          <p:spPr>
            <a:xfrm>
              <a:off x="620756992" y="808747036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406" name="Shape 406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407" name="Shape 407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408" name="Shape 408"/>
            <p:cNvSpPr txBox="1"/>
            <p:nvPr/>
          </p:nvSpPr>
          <p:spPr>
            <a:xfrm>
              <a:off x="156587790" y="1484137301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409" name="Shape 409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4114800" y="410765"/>
            <a:ext cx="16763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Marines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419" name="Shape 419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421" name="Shape 421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425" name="Shape 425"/>
          <p:cNvSpPr txBox="1"/>
          <p:nvPr/>
        </p:nvSpPr>
        <p:spPr>
          <a:xfrm>
            <a:off x="3683000" y="3532584"/>
            <a:ext cx="11938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46228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F.B.I.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1270000" y="2328862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Marines</a:t>
            </a:r>
          </a:p>
        </p:txBody>
      </p:sp>
      <p:grpSp>
        <p:nvGrpSpPr>
          <p:cNvPr id="428" name="Shape 428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429" name="Shape 429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Shape 430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Shape 431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Shape 432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Shape 433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Shape 434"/>
            <p:cNvSpPr txBox="1"/>
            <p:nvPr/>
          </p:nvSpPr>
          <p:spPr>
            <a:xfrm>
              <a:off x="620756991" y="826814722"/>
              <a:ext cx="905969663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435" name="Shape 435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436" name="Shape 436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437" name="Shape 437"/>
            <p:cNvSpPr txBox="1"/>
            <p:nvPr/>
          </p:nvSpPr>
          <p:spPr>
            <a:xfrm>
              <a:off x="150994944" y="1471068705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438" name="Shape 438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4114800" y="410765"/>
            <a:ext cx="3429000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Retirement benefits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447" name="Shape 447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448" name="Shape 448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3683000" y="3532584"/>
            <a:ext cx="11938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46228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F.B.I.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1270000" y="2328862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Marines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574675" y="3832621"/>
            <a:ext cx="16573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Retirement benefits</a:t>
            </a:r>
          </a:p>
        </p:txBody>
      </p:sp>
      <p:grpSp>
        <p:nvGrpSpPr>
          <p:cNvPr id="458" name="Shape 458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459" name="Shape 459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0" name="Shape 460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1" name="Shape 461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Shape 462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Shape 463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4" name="Shape 464"/>
            <p:cNvSpPr txBox="1"/>
            <p:nvPr/>
          </p:nvSpPr>
          <p:spPr>
            <a:xfrm>
              <a:off x="620756992" y="808747036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465" name="Shape 465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466" name="Shape 466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467" name="Shape 467"/>
            <p:cNvSpPr txBox="1"/>
            <p:nvPr/>
          </p:nvSpPr>
          <p:spPr>
            <a:xfrm>
              <a:off x="155189248" y="1463488413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468" name="Shape 468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3962400" y="410765"/>
            <a:ext cx="5194300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Jobs must pay minimum wage</a:t>
            </a:r>
          </a:p>
        </p:txBody>
      </p:sp>
      <p:sp>
        <p:nvSpPr>
          <p:cNvPr id="476" name="Shape 476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479" name="Shape 479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3683000" y="3532584"/>
            <a:ext cx="11938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46228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F.B.I.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70000" y="2328862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Marines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574675" y="3832621"/>
            <a:ext cx="16573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Retirement benefits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6534150" y="2877740"/>
            <a:ext cx="2000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Jobs must pay minimum wage</a:t>
            </a:r>
          </a:p>
        </p:txBody>
      </p:sp>
      <p:grpSp>
        <p:nvGrpSpPr>
          <p:cNvPr id="489" name="Shape 489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490" name="Shape 490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Shape 491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Shape 492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Shape 493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Shape 494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Shape 495"/>
            <p:cNvSpPr txBox="1"/>
            <p:nvPr/>
          </p:nvSpPr>
          <p:spPr>
            <a:xfrm>
              <a:off x="620756991" y="831117206"/>
              <a:ext cx="905969663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497" name="Shape 497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498" name="Shape 498"/>
            <p:cNvSpPr txBox="1"/>
            <p:nvPr/>
          </p:nvSpPr>
          <p:spPr>
            <a:xfrm>
              <a:off x="160099116" y="1457467537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499" name="Shape 499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3962400" y="410765"/>
            <a:ext cx="2959100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system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3683000" y="3532584"/>
            <a:ext cx="11938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46228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F.B.I.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270000" y="2328862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Marines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574675" y="3832621"/>
            <a:ext cx="16573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Retirement benefits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6534150" y="2877740"/>
            <a:ext cx="2000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Jobs must pay minimum wage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2308225" y="4341018"/>
            <a:ext cx="12509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Highway system</a:t>
            </a:r>
          </a:p>
        </p:txBody>
      </p:sp>
      <p:grpSp>
        <p:nvGrpSpPr>
          <p:cNvPr id="521" name="Shape 521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522" name="Shape 522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3" name="Shape 523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4" name="Shape 524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5" name="Shape 525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6" name="Shape 526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Shape 527"/>
            <p:cNvSpPr txBox="1"/>
            <p:nvPr/>
          </p:nvSpPr>
          <p:spPr>
            <a:xfrm>
              <a:off x="606194721" y="800573473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528" name="Shape 528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529" name="Shape 529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530" name="Shape 530"/>
            <p:cNvSpPr txBox="1"/>
            <p:nvPr/>
          </p:nvSpPr>
          <p:spPr>
            <a:xfrm>
              <a:off x="156108692" y="1479836985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531" name="Shape 531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0" y="800100"/>
            <a:ext cx="8839199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Features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60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of a</a:t>
            </a: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State</a:t>
            </a:r>
          </a:p>
        </p:txBody>
      </p:sp>
      <p:cxnSp>
        <p:nvCxnSpPr>
          <p:cNvPr id="136" name="Shape 136"/>
          <p:cNvCxnSpPr/>
          <p:nvPr/>
        </p:nvCxnSpPr>
        <p:spPr>
          <a:xfrm>
            <a:off x="228600" y="3829050"/>
            <a:ext cx="8458200" cy="0"/>
          </a:xfrm>
          <a:prstGeom prst="straightConnector1">
            <a:avLst/>
          </a:prstGeom>
          <a:noFill/>
          <a:ln w="9525" cap="flat" cmpd="sng">
            <a:solidFill>
              <a:srgbClr val="4B734B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538" name="Shape 538"/>
          <p:cNvSpPr txBox="1"/>
          <p:nvPr/>
        </p:nvSpPr>
        <p:spPr>
          <a:xfrm>
            <a:off x="3962400" y="410765"/>
            <a:ext cx="12064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Police</a:t>
            </a:r>
          </a:p>
        </p:txBody>
      </p:sp>
      <p:sp>
        <p:nvSpPr>
          <p:cNvPr id="539" name="Shape 539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540" name="Shape 540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541" name="Shape 541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542" name="Shape 542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543" name="Shape 543"/>
          <p:cNvSpPr txBox="1"/>
          <p:nvPr/>
        </p:nvSpPr>
        <p:spPr>
          <a:xfrm>
            <a:off x="133350" y="2950368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Veterans’ hospital</a:t>
            </a:r>
          </a:p>
        </p:txBody>
      </p:sp>
      <p:sp>
        <p:nvSpPr>
          <p:cNvPr id="544" name="Shape 544"/>
          <p:cNvSpPr txBox="1"/>
          <p:nvPr/>
        </p:nvSpPr>
        <p:spPr>
          <a:xfrm>
            <a:off x="36957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Navy</a:t>
            </a:r>
          </a:p>
        </p:txBody>
      </p:sp>
      <p:sp>
        <p:nvSpPr>
          <p:cNvPr id="545" name="Shape 545"/>
          <p:cNvSpPr txBox="1"/>
          <p:nvPr/>
        </p:nvSpPr>
        <p:spPr>
          <a:xfrm>
            <a:off x="4248150" y="3832621"/>
            <a:ext cx="14605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voting age is 18</a:t>
            </a:r>
          </a:p>
        </p:txBody>
      </p:sp>
      <p:sp>
        <p:nvSpPr>
          <p:cNvPr id="546" name="Shape 546"/>
          <p:cNvSpPr txBox="1"/>
          <p:nvPr/>
        </p:nvSpPr>
        <p:spPr>
          <a:xfrm>
            <a:off x="762000" y="1544240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 Force</a:t>
            </a:r>
          </a:p>
        </p:txBody>
      </p:sp>
      <p:sp>
        <p:nvSpPr>
          <p:cNvPr id="547" name="Shape 547"/>
          <p:cNvSpPr txBox="1"/>
          <p:nvPr/>
        </p:nvSpPr>
        <p:spPr>
          <a:xfrm>
            <a:off x="3683000" y="3532584"/>
            <a:ext cx="11938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Schools</a:t>
            </a:r>
          </a:p>
        </p:txBody>
      </p:sp>
      <p:sp>
        <p:nvSpPr>
          <p:cNvPr id="548" name="Shape 548"/>
          <p:cNvSpPr txBox="1"/>
          <p:nvPr/>
        </p:nvSpPr>
        <p:spPr>
          <a:xfrm>
            <a:off x="4622800" y="1512093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F.B.I.</a:t>
            </a:r>
          </a:p>
        </p:txBody>
      </p:sp>
      <p:sp>
        <p:nvSpPr>
          <p:cNvPr id="549" name="Shape 549"/>
          <p:cNvSpPr txBox="1"/>
          <p:nvPr/>
        </p:nvSpPr>
        <p:spPr>
          <a:xfrm>
            <a:off x="1270000" y="2328862"/>
            <a:ext cx="1282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Marines</a:t>
            </a:r>
          </a:p>
        </p:txBody>
      </p:sp>
      <p:sp>
        <p:nvSpPr>
          <p:cNvPr id="550" name="Shape 550"/>
          <p:cNvSpPr txBox="1"/>
          <p:nvPr/>
        </p:nvSpPr>
        <p:spPr>
          <a:xfrm>
            <a:off x="574675" y="3832621"/>
            <a:ext cx="16573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Retirement benefits</a:t>
            </a:r>
          </a:p>
        </p:txBody>
      </p:sp>
      <p:sp>
        <p:nvSpPr>
          <p:cNvPr id="551" name="Shape 551"/>
          <p:cNvSpPr txBox="1"/>
          <p:nvPr/>
        </p:nvSpPr>
        <p:spPr>
          <a:xfrm>
            <a:off x="6534150" y="2877740"/>
            <a:ext cx="2000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Jobs must pay minimum wage</a:t>
            </a:r>
          </a:p>
        </p:txBody>
      </p:sp>
      <p:sp>
        <p:nvSpPr>
          <p:cNvPr id="552" name="Shape 552"/>
          <p:cNvSpPr txBox="1"/>
          <p:nvPr/>
        </p:nvSpPr>
        <p:spPr>
          <a:xfrm>
            <a:off x="2308225" y="4341018"/>
            <a:ext cx="12509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system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5648325" y="1071562"/>
            <a:ext cx="93345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Police</a:t>
            </a:r>
          </a:p>
        </p:txBody>
      </p:sp>
      <p:grpSp>
        <p:nvGrpSpPr>
          <p:cNvPr id="554" name="Shape 554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555" name="Shape 555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6" name="Shape 556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7" name="Shape 557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8" name="Shape 558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9" name="Shape 559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0" name="Shape 560"/>
            <p:cNvSpPr txBox="1"/>
            <p:nvPr/>
          </p:nvSpPr>
          <p:spPr>
            <a:xfrm>
              <a:off x="620756991" y="839290770"/>
              <a:ext cx="905969663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561" name="Shape 561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562" name="Shape 562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563" name="Shape 563"/>
            <p:cNvSpPr txBox="1"/>
            <p:nvPr/>
          </p:nvSpPr>
          <p:spPr>
            <a:xfrm>
              <a:off x="157844099" y="1454152153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564" name="Shape 564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/>
          <p:nvPr/>
        </p:nvSpPr>
        <p:spPr>
          <a:xfrm>
            <a:off x="152400" y="514350"/>
            <a:ext cx="8686800" cy="33692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6000" b="1" i="0" u="none" dirty="0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dirty="0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THAT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6000" b="1" i="0" u="none" dirty="0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</a:t>
            </a:r>
            <a:r>
              <a:rPr lang="en" sz="8800" b="1" i="0" u="none" dirty="0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dirty="0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STATE?</a:t>
            </a:r>
          </a:p>
        </p:txBody>
      </p:sp>
      <p:cxnSp>
        <p:nvCxnSpPr>
          <p:cNvPr id="570" name="Shape 570"/>
          <p:cNvCxnSpPr/>
          <p:nvPr/>
        </p:nvCxnSpPr>
        <p:spPr>
          <a:xfrm>
            <a:off x="152400" y="4028112"/>
            <a:ext cx="8458200" cy="0"/>
          </a:xfrm>
          <a:prstGeom prst="straightConnector1">
            <a:avLst/>
          </a:prstGeom>
          <a:noFill/>
          <a:ln w="9525" cap="flat" cmpd="sng">
            <a:solidFill>
              <a:srgbClr val="4B734B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/>
          <p:nvPr/>
        </p:nvSpPr>
        <p:spPr>
          <a:xfrm>
            <a:off x="685800" y="114300"/>
            <a:ext cx="79247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6000" b="0" i="0" u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Is THAT a STATE?</a:t>
            </a:r>
          </a:p>
        </p:txBody>
      </p:sp>
      <p:sp>
        <p:nvSpPr>
          <p:cNvPr id="576" name="Shape 576"/>
          <p:cNvSpPr/>
          <p:nvPr/>
        </p:nvSpPr>
        <p:spPr>
          <a:xfrm>
            <a:off x="2514600" y="1085850"/>
            <a:ext cx="4267199" cy="1143000"/>
          </a:xfrm>
          <a:prstGeom prst="wedgeRoundRectCallout">
            <a:avLst>
              <a:gd name="adj1" fmla="val -3504"/>
              <a:gd name="adj2" fmla="val 24660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3200" b="0" i="0" u="none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Is the United States just one big state? 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2247900" y="2914650"/>
            <a:ext cx="4923462" cy="389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Does it have a population?</a:t>
            </a:r>
          </a:p>
        </p:txBody>
      </p:sp>
      <p:sp>
        <p:nvSpPr>
          <p:cNvPr id="578" name="Shape 578"/>
          <p:cNvSpPr txBox="1"/>
          <p:nvPr/>
        </p:nvSpPr>
        <p:spPr>
          <a:xfrm>
            <a:off x="7315200" y="297180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579" name="Shape 579"/>
          <p:cNvSpPr txBox="1"/>
          <p:nvPr/>
        </p:nvSpPr>
        <p:spPr>
          <a:xfrm>
            <a:off x="8305800" y="297180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2247900" y="3429000"/>
            <a:ext cx="4800600" cy="389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Does it have a territory?</a:t>
            </a:r>
          </a:p>
        </p:txBody>
      </p:sp>
      <p:sp>
        <p:nvSpPr>
          <p:cNvPr id="581" name="Shape 581"/>
          <p:cNvSpPr txBox="1"/>
          <p:nvPr/>
        </p:nvSpPr>
        <p:spPr>
          <a:xfrm>
            <a:off x="2247900" y="3943350"/>
            <a:ext cx="4800600" cy="389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Does it have sovereignty?</a:t>
            </a:r>
          </a:p>
        </p:txBody>
      </p:sp>
      <p:sp>
        <p:nvSpPr>
          <p:cNvPr id="582" name="Shape 582"/>
          <p:cNvSpPr txBox="1"/>
          <p:nvPr/>
        </p:nvSpPr>
        <p:spPr>
          <a:xfrm>
            <a:off x="2247900" y="4457700"/>
            <a:ext cx="4800600" cy="389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Does it have government?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7315200" y="348615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7315200" y="400050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7315200" y="451485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8305800" y="348615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8305800" y="400050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8305800" y="451485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589" name="Shape 589"/>
          <p:cNvSpPr/>
          <p:nvPr/>
        </p:nvSpPr>
        <p:spPr>
          <a:xfrm>
            <a:off x="7315200" y="291465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Shape 590"/>
          <p:cNvSpPr/>
          <p:nvPr/>
        </p:nvSpPr>
        <p:spPr>
          <a:xfrm>
            <a:off x="7315200" y="342900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Shape 591"/>
          <p:cNvSpPr/>
          <p:nvPr/>
        </p:nvSpPr>
        <p:spPr>
          <a:xfrm>
            <a:off x="7315200" y="394335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Shape 592"/>
          <p:cNvSpPr/>
          <p:nvPr/>
        </p:nvSpPr>
        <p:spPr>
          <a:xfrm>
            <a:off x="7315200" y="445770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3" name="Shape 593" descr="harl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2228850"/>
            <a:ext cx="2011362" cy="2794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/>
          <p:nvPr/>
        </p:nvSpPr>
        <p:spPr>
          <a:xfrm>
            <a:off x="2163761" y="1085850"/>
            <a:ext cx="4770437" cy="1257299"/>
          </a:xfrm>
          <a:prstGeom prst="wedgeRoundRectCallout">
            <a:avLst>
              <a:gd name="adj1" fmla="val 223"/>
              <a:gd name="adj2" fmla="val 27266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3200" b="0" i="0" u="none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What about “states” like Connecticut or Georgia?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3200" b="0" i="0" u="none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Are they states? </a:t>
            </a:r>
          </a:p>
        </p:txBody>
      </p:sp>
      <p:sp>
        <p:nvSpPr>
          <p:cNvPr id="599" name="Shape 599"/>
          <p:cNvSpPr txBox="1"/>
          <p:nvPr/>
        </p:nvSpPr>
        <p:spPr>
          <a:xfrm>
            <a:off x="7315200" y="297180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600" name="Shape 600"/>
          <p:cNvSpPr txBox="1"/>
          <p:nvPr/>
        </p:nvSpPr>
        <p:spPr>
          <a:xfrm>
            <a:off x="8305800" y="297180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601" name="Shape 601"/>
          <p:cNvSpPr txBox="1"/>
          <p:nvPr/>
        </p:nvSpPr>
        <p:spPr>
          <a:xfrm>
            <a:off x="7315200" y="348615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602" name="Shape 602"/>
          <p:cNvSpPr txBox="1"/>
          <p:nvPr/>
        </p:nvSpPr>
        <p:spPr>
          <a:xfrm>
            <a:off x="7315200" y="400050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603" name="Shape 603"/>
          <p:cNvSpPr txBox="1"/>
          <p:nvPr/>
        </p:nvSpPr>
        <p:spPr>
          <a:xfrm>
            <a:off x="7315200" y="4514850"/>
            <a:ext cx="762000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</a:p>
        </p:txBody>
      </p:sp>
      <p:sp>
        <p:nvSpPr>
          <p:cNvPr id="604" name="Shape 604"/>
          <p:cNvSpPr txBox="1"/>
          <p:nvPr/>
        </p:nvSpPr>
        <p:spPr>
          <a:xfrm>
            <a:off x="8305800" y="348615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605" name="Shape 605"/>
          <p:cNvSpPr txBox="1"/>
          <p:nvPr/>
        </p:nvSpPr>
        <p:spPr>
          <a:xfrm>
            <a:off x="8305800" y="400050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606" name="Shape 606"/>
          <p:cNvSpPr txBox="1"/>
          <p:nvPr/>
        </p:nvSpPr>
        <p:spPr>
          <a:xfrm>
            <a:off x="8305800" y="4514850"/>
            <a:ext cx="609599" cy="29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</a:p>
        </p:txBody>
      </p:sp>
      <p:sp>
        <p:nvSpPr>
          <p:cNvPr id="607" name="Shape 607"/>
          <p:cNvSpPr/>
          <p:nvPr/>
        </p:nvSpPr>
        <p:spPr>
          <a:xfrm>
            <a:off x="7315200" y="291465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Shape 608"/>
          <p:cNvSpPr/>
          <p:nvPr/>
        </p:nvSpPr>
        <p:spPr>
          <a:xfrm>
            <a:off x="7315200" y="342900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Shape 609"/>
          <p:cNvSpPr/>
          <p:nvPr/>
        </p:nvSpPr>
        <p:spPr>
          <a:xfrm>
            <a:off x="8229600" y="394335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Shape 610"/>
          <p:cNvSpPr/>
          <p:nvPr/>
        </p:nvSpPr>
        <p:spPr>
          <a:xfrm>
            <a:off x="7315200" y="4457700"/>
            <a:ext cx="762000" cy="400049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1" name="Shape 611" descr="harl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2228850"/>
            <a:ext cx="2011362" cy="2794396"/>
          </a:xfrm>
          <a:prstGeom prst="rect">
            <a:avLst/>
          </a:prstGeom>
          <a:noFill/>
          <a:ln>
            <a:noFill/>
          </a:ln>
        </p:spPr>
      </p:pic>
      <p:sp>
        <p:nvSpPr>
          <p:cNvPr id="612" name="Shape 612"/>
          <p:cNvSpPr txBox="1"/>
          <p:nvPr/>
        </p:nvSpPr>
        <p:spPr>
          <a:xfrm>
            <a:off x="685800" y="114300"/>
            <a:ext cx="792479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6000" b="0" i="0" u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Is THAT a STATE?</a:t>
            </a:r>
          </a:p>
        </p:txBody>
      </p:sp>
      <p:sp>
        <p:nvSpPr>
          <p:cNvPr id="613" name="Shape 613"/>
          <p:cNvSpPr txBox="1"/>
          <p:nvPr/>
        </p:nvSpPr>
        <p:spPr>
          <a:xfrm>
            <a:off x="2163761" y="2914650"/>
            <a:ext cx="5151437" cy="3929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 they have a population?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x="2163761" y="3429000"/>
            <a:ext cx="5151437" cy="389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 they have a territory?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2163761" y="3943350"/>
            <a:ext cx="5151437" cy="389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 they have sovereignty?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2163761" y="4457700"/>
            <a:ext cx="5151437" cy="3893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Noto Sans Symbols"/>
              <a:buChar char="➢"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Do they have government?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/>
          <p:nvPr/>
        </p:nvSpPr>
        <p:spPr>
          <a:xfrm>
            <a:off x="2438400" y="342900"/>
            <a:ext cx="5029199" cy="1771650"/>
          </a:xfrm>
          <a:prstGeom prst="wedgeRoundRectCallout">
            <a:avLst>
              <a:gd name="adj1" fmla="val -1360"/>
              <a:gd name="adj2" fmla="val 29703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Overlock"/>
              <a:buNone/>
            </a:pPr>
            <a:r>
              <a:rPr lang="en" sz="3600" b="0" i="0" u="none">
                <a:solidFill>
                  <a:srgbClr val="1A560A"/>
                </a:solidFill>
                <a:latin typeface="Overlock"/>
                <a:ea typeface="Overlock"/>
                <a:cs typeface="Overlock"/>
                <a:sym typeface="Overlock"/>
              </a:rPr>
              <a:t>The 50 states can’t make laws that go against the U.S. Constitution… </a:t>
            </a:r>
          </a:p>
        </p:txBody>
      </p:sp>
      <p:sp>
        <p:nvSpPr>
          <p:cNvPr id="622" name="Shape 622"/>
          <p:cNvSpPr/>
          <p:nvPr/>
        </p:nvSpPr>
        <p:spPr>
          <a:xfrm>
            <a:off x="2438400" y="2800350"/>
            <a:ext cx="3962399" cy="1658634"/>
          </a:xfrm>
          <a:prstGeom prst="wedgeRoundRectCallout">
            <a:avLst>
              <a:gd name="adj1" fmla="val 24308"/>
              <a:gd name="adj2" fmla="val 18828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Overlock"/>
              <a:buNone/>
            </a:pPr>
            <a:r>
              <a:rPr lang="en" sz="3600" b="0" i="0" u="none" dirty="0">
                <a:solidFill>
                  <a:srgbClr val="1A560A"/>
                </a:solidFill>
                <a:latin typeface="Overlock"/>
                <a:ea typeface="Overlock"/>
                <a:cs typeface="Overlock"/>
                <a:sym typeface="Overlock"/>
              </a:rPr>
              <a:t>They have a higher authority above them! </a:t>
            </a:r>
          </a:p>
        </p:txBody>
      </p:sp>
      <p:pic>
        <p:nvPicPr>
          <p:cNvPr id="623" name="Shape 623" descr="harl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2228850"/>
            <a:ext cx="2011362" cy="2794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Shape 624" descr="sally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29400" y="2426493"/>
            <a:ext cx="2279650" cy="26943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 txBox="1"/>
          <p:nvPr/>
        </p:nvSpPr>
        <p:spPr>
          <a:xfrm>
            <a:off x="152400" y="1771650"/>
            <a:ext cx="8686800" cy="240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Mini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Quiz</a:t>
            </a:r>
          </a:p>
        </p:txBody>
      </p:sp>
      <p:cxnSp>
        <p:nvCxnSpPr>
          <p:cNvPr id="630" name="Shape 630"/>
          <p:cNvCxnSpPr/>
          <p:nvPr/>
        </p:nvCxnSpPr>
        <p:spPr>
          <a:xfrm>
            <a:off x="228600" y="3829050"/>
            <a:ext cx="8458200" cy="0"/>
          </a:xfrm>
          <a:prstGeom prst="straightConnector1">
            <a:avLst/>
          </a:prstGeom>
          <a:noFill/>
          <a:ln w="9525" cap="flat" cmpd="sng">
            <a:solidFill>
              <a:srgbClr val="4B734B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Shape 635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  <p:sp>
        <p:nvSpPr>
          <p:cNvPr id="636" name="Shape 636"/>
          <p:cNvSpPr txBox="1"/>
          <p:nvPr/>
        </p:nvSpPr>
        <p:spPr>
          <a:xfrm>
            <a:off x="304800" y="1257300"/>
            <a:ext cx="8381999" cy="1177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F5EF"/>
              </a:buClr>
              <a:buSzPct val="25000"/>
              <a:buFont typeface="Tahoma"/>
              <a:buNone/>
            </a:pPr>
            <a:r>
              <a:rPr lang="en" sz="4800" b="0" i="0" u="none">
                <a:solidFill>
                  <a:srgbClr val="EFF5EF"/>
                </a:solidFill>
                <a:latin typeface="Tahoma"/>
                <a:ea typeface="Tahoma"/>
                <a:cs typeface="Tahoma"/>
                <a:sym typeface="Tahoma"/>
              </a:rPr>
              <a:t>A state can’t have less than 30,000 people.</a:t>
            </a:r>
          </a:p>
        </p:txBody>
      </p:sp>
      <p:pic>
        <p:nvPicPr>
          <p:cNvPr id="637" name="Shape 637" descr="C:\Users\sf6\AppData\Local\Microsoft\Windows\Temporary Internet Files\Content.IE5\0ZKJPW4I\MC900441321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76600" y="2857500"/>
            <a:ext cx="2057399" cy="205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Shape 642"/>
          <p:cNvSpPr/>
          <p:nvPr/>
        </p:nvSpPr>
        <p:spPr>
          <a:xfrm rot="452003">
            <a:off x="2378701" y="1427679"/>
            <a:ext cx="6383671" cy="1632105"/>
          </a:xfrm>
          <a:prstGeom prst="wedgeRoundRectCallout">
            <a:avLst>
              <a:gd name="adj1" fmla="val 1429"/>
              <a:gd name="adj2" fmla="val 33490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5400" b="0" i="0" u="none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Monaco has only 27,000 people! </a:t>
            </a:r>
          </a:p>
        </p:txBody>
      </p:sp>
      <p:pic>
        <p:nvPicPr>
          <p:cNvPr id="643" name="Shape 643" descr="iv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011" y="971550"/>
            <a:ext cx="2195511" cy="4096940"/>
          </a:xfrm>
          <a:prstGeom prst="rect">
            <a:avLst/>
          </a:prstGeom>
          <a:noFill/>
          <a:ln>
            <a:noFill/>
          </a:ln>
        </p:spPr>
      </p:pic>
      <p:sp>
        <p:nvSpPr>
          <p:cNvPr id="644" name="Shape 644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Shape 649"/>
          <p:cNvSpPr txBox="1"/>
          <p:nvPr/>
        </p:nvSpPr>
        <p:spPr>
          <a:xfrm>
            <a:off x="304800" y="1485900"/>
            <a:ext cx="8381999" cy="1177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F5EF"/>
              </a:buClr>
              <a:buSzPct val="25000"/>
              <a:buFont typeface="Tahoma"/>
              <a:buNone/>
            </a:pPr>
            <a:r>
              <a:rPr lang="en" sz="4800" b="0" i="0" u="none">
                <a:solidFill>
                  <a:srgbClr val="EFF5EF"/>
                </a:solidFill>
                <a:latin typeface="Tahoma"/>
                <a:ea typeface="Tahoma"/>
                <a:cs typeface="Tahoma"/>
                <a:sym typeface="Tahoma"/>
              </a:rPr>
              <a:t>The boundaries of a territory can change.</a:t>
            </a:r>
          </a:p>
        </p:txBody>
      </p:sp>
      <p:pic>
        <p:nvPicPr>
          <p:cNvPr id="650" name="Shape 650" descr="C:\Users\sf6\AppData\Local\Microsoft\Windows\Temporary Internet Files\Content.IE5\LZ0PEN55\MC900441322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2628900"/>
            <a:ext cx="2057399" cy="2057399"/>
          </a:xfrm>
          <a:prstGeom prst="rect">
            <a:avLst/>
          </a:prstGeom>
          <a:noFill/>
          <a:ln>
            <a:noFill/>
          </a:ln>
        </p:spPr>
      </p:pic>
      <p:sp>
        <p:nvSpPr>
          <p:cNvPr id="651" name="Shape 651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6" name="Shape 656" descr="iv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2183" y="852487"/>
            <a:ext cx="1717977" cy="3678416"/>
          </a:xfrm>
          <a:prstGeom prst="rect">
            <a:avLst/>
          </a:prstGeom>
          <a:noFill/>
          <a:ln>
            <a:noFill/>
          </a:ln>
        </p:spPr>
      </p:pic>
      <p:sp>
        <p:nvSpPr>
          <p:cNvPr id="657" name="Shape 657"/>
          <p:cNvSpPr/>
          <p:nvPr/>
        </p:nvSpPr>
        <p:spPr>
          <a:xfrm rot="-821728">
            <a:off x="543516" y="1409473"/>
            <a:ext cx="5796365" cy="1027961"/>
          </a:xfrm>
          <a:prstGeom prst="wedgeRoundRectCallout">
            <a:avLst>
              <a:gd name="adj1" fmla="val 21434"/>
              <a:gd name="adj2" fmla="val 37864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3200" b="0" i="0" u="none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Can you name the three ways that boundaries change?</a:t>
            </a:r>
          </a:p>
        </p:txBody>
      </p:sp>
      <p:sp>
        <p:nvSpPr>
          <p:cNvPr id="658" name="Shape 658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  <p:sp>
        <p:nvSpPr>
          <p:cNvPr id="659" name="Shape 659"/>
          <p:cNvSpPr txBox="1"/>
          <p:nvPr/>
        </p:nvSpPr>
        <p:spPr>
          <a:xfrm>
            <a:off x="1623317" y="2794571"/>
            <a:ext cx="5578866" cy="23489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100000"/>
              <a:buFont typeface="Arial"/>
              <a:buChar char="•"/>
            </a:pPr>
            <a:r>
              <a:rPr lang="en" sz="2800" b="0" i="0" u="none" dirty="0">
                <a:solidFill>
                  <a:srgbClr val="E8AF20"/>
                </a:solidFill>
                <a:latin typeface="Tahoma"/>
                <a:ea typeface="Tahoma"/>
                <a:cs typeface="Tahoma"/>
                <a:sym typeface="Tahoma"/>
              </a:rPr>
              <a:t>War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8AF20"/>
              </a:buClr>
              <a:buSzPct val="100000"/>
              <a:buFont typeface="Arial"/>
              <a:buChar char="•"/>
            </a:pPr>
            <a:r>
              <a:rPr lang="en" sz="2800" b="0" i="0" u="none" dirty="0">
                <a:solidFill>
                  <a:srgbClr val="E8AF20"/>
                </a:solidFill>
                <a:latin typeface="Tahoma"/>
                <a:ea typeface="Tahoma"/>
                <a:cs typeface="Tahoma"/>
                <a:sym typeface="Tahoma"/>
              </a:rPr>
              <a:t>Negotiation with other countries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8AF20"/>
              </a:buClr>
              <a:buSzPct val="100000"/>
              <a:buFont typeface="Arial"/>
              <a:buChar char="•"/>
            </a:pPr>
            <a:r>
              <a:rPr lang="en" sz="2800" b="0" i="0" u="none" dirty="0">
                <a:solidFill>
                  <a:srgbClr val="E8AF20"/>
                </a:solidFill>
                <a:latin typeface="Tahoma"/>
                <a:ea typeface="Tahoma"/>
                <a:cs typeface="Tahoma"/>
                <a:sym typeface="Tahoma"/>
              </a:rPr>
              <a:t>Purchasing land from other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1"/>
          <p:cNvCxnSpPr/>
          <p:nvPr/>
        </p:nvCxnSpPr>
        <p:spPr>
          <a:xfrm rot="5400000">
            <a:off x="2000249" y="2571750"/>
            <a:ext cx="5143500" cy="0"/>
          </a:xfrm>
          <a:prstGeom prst="straightConnector1">
            <a:avLst/>
          </a:prstGeom>
          <a:noFill/>
          <a:ln w="38100" cap="flat" cmpd="sng">
            <a:solidFill>
              <a:srgbClr val="EFF5E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42" name="Shape 142"/>
          <p:cNvCxnSpPr/>
          <p:nvPr/>
        </p:nvCxnSpPr>
        <p:spPr>
          <a:xfrm rot="10800000">
            <a:off x="0" y="2457450"/>
            <a:ext cx="9144000" cy="0"/>
          </a:xfrm>
          <a:prstGeom prst="straightConnector1">
            <a:avLst/>
          </a:prstGeom>
          <a:noFill/>
          <a:ln w="38100" cap="flat" cmpd="sng">
            <a:solidFill>
              <a:srgbClr val="EFF5E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0" y="0"/>
            <a:ext cx="44958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50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Population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171575"/>
            <a:ext cx="3581399" cy="571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DE4"/>
              </a:buClr>
              <a:buSzPct val="25000"/>
              <a:buFont typeface="Arial"/>
              <a:buNone/>
            </a:pPr>
            <a:r>
              <a:rPr lang="en" sz="3200" b="0" i="0" u="none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a body of </a:t>
            </a:r>
            <a:r>
              <a:rPr lang="en" sz="3200" b="0" i="0" u="sng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people</a:t>
            </a:r>
            <a:r>
              <a:rPr lang="en" sz="3200" b="0" i="0" u="none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648200" y="0"/>
            <a:ext cx="44958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50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Territory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0" y="2457450"/>
            <a:ext cx="44958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50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Sovereignty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4648200" y="2457450"/>
            <a:ext cx="44958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50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Government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5029200" y="1085850"/>
            <a:ext cx="3581399" cy="91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DE4"/>
              </a:buClr>
              <a:buSzPct val="25000"/>
              <a:buFont typeface="Tahoma"/>
              <a:buNone/>
            </a:pPr>
            <a:r>
              <a:rPr lang="en" sz="3200" b="0" i="0" u="none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living in a </a:t>
            </a:r>
            <a:r>
              <a:rPr lang="en" sz="3200" b="0" i="0" u="sng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defined space,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0" y="3200400"/>
            <a:ext cx="4572000" cy="194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DE4"/>
              </a:buClr>
              <a:buSzPct val="25000"/>
              <a:buFont typeface="Tahoma"/>
              <a:buNone/>
            </a:pPr>
            <a:r>
              <a:rPr lang="en" sz="3200" b="0" i="0" u="none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with the </a:t>
            </a:r>
            <a:r>
              <a:rPr lang="en" sz="3200" b="0" i="0" u="sng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power to make and enforce laws </a:t>
            </a:r>
            <a:r>
              <a:rPr lang="en" sz="3200" b="0" i="0" u="none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without having to check with any higher authority,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4572000" y="3429000"/>
            <a:ext cx="4572000" cy="1085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3EDE4"/>
              </a:buClr>
              <a:buSzPct val="25000"/>
              <a:buFont typeface="Tahoma"/>
              <a:buNone/>
            </a:pPr>
            <a:r>
              <a:rPr lang="en" sz="3200" b="0" i="0" u="none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and with an </a:t>
            </a:r>
            <a:r>
              <a:rPr lang="en" sz="3200" b="0" i="0" u="sng" strike="noStrike" cap="none">
                <a:solidFill>
                  <a:srgbClr val="E3EDE4"/>
                </a:solidFill>
                <a:latin typeface="Tahoma"/>
                <a:ea typeface="Tahoma"/>
                <a:cs typeface="Tahoma"/>
                <a:sym typeface="Tahoma"/>
              </a:rPr>
              <a:t>organization to do this.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Shape 664"/>
          <p:cNvSpPr txBox="1"/>
          <p:nvPr/>
        </p:nvSpPr>
        <p:spPr>
          <a:xfrm>
            <a:off x="381000" y="1314450"/>
            <a:ext cx="8381999" cy="173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F5EF"/>
              </a:buClr>
              <a:buSzPct val="25000"/>
              <a:buFont typeface="Tahoma"/>
              <a:buNone/>
            </a:pPr>
            <a:r>
              <a:rPr lang="en" sz="4400" b="0" i="0" u="none" dirty="0">
                <a:solidFill>
                  <a:srgbClr val="EFF5EF"/>
                </a:solidFill>
                <a:latin typeface="Tahoma"/>
                <a:ea typeface="Tahoma"/>
                <a:cs typeface="Tahoma"/>
                <a:sym typeface="Tahoma"/>
              </a:rPr>
              <a:t>Sovereignty means that you have to check with someone above you. </a:t>
            </a:r>
          </a:p>
        </p:txBody>
      </p:sp>
      <p:pic>
        <p:nvPicPr>
          <p:cNvPr id="665" name="Shape 665" descr="C:\Users\sf6\AppData\Local\Microsoft\Windows\Temporary Internet Files\Content.IE5\0ZKJPW4I\MC900441321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3299" y="3045618"/>
            <a:ext cx="2057399" cy="2057399"/>
          </a:xfrm>
          <a:prstGeom prst="rect">
            <a:avLst/>
          </a:prstGeom>
          <a:noFill/>
          <a:ln>
            <a:noFill/>
          </a:ln>
        </p:spPr>
      </p:pic>
      <p:sp>
        <p:nvSpPr>
          <p:cNvPr id="666" name="Shape 666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Shape 671"/>
          <p:cNvSpPr/>
          <p:nvPr/>
        </p:nvSpPr>
        <p:spPr>
          <a:xfrm rot="452003">
            <a:off x="2454757" y="1152567"/>
            <a:ext cx="6382093" cy="3001366"/>
          </a:xfrm>
          <a:prstGeom prst="wedgeRoundRectCallout">
            <a:avLst>
              <a:gd name="adj1" fmla="val 737"/>
              <a:gd name="adj2" fmla="val 25199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5000" b="0" i="0" u="none" dirty="0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Just the opposite!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5000" b="0" i="0" u="none" dirty="0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Sovereignty means there is NO ONE above you! </a:t>
            </a:r>
          </a:p>
        </p:txBody>
      </p:sp>
      <p:pic>
        <p:nvPicPr>
          <p:cNvPr id="672" name="Shape 672" descr="iv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011" y="971550"/>
            <a:ext cx="2195511" cy="4096940"/>
          </a:xfrm>
          <a:prstGeom prst="rect">
            <a:avLst/>
          </a:prstGeom>
          <a:noFill/>
          <a:ln>
            <a:noFill/>
          </a:ln>
        </p:spPr>
      </p:pic>
      <p:sp>
        <p:nvSpPr>
          <p:cNvPr id="673" name="Shape 673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/>
        </p:nvSpPr>
        <p:spPr>
          <a:xfrm>
            <a:off x="381000" y="1126331"/>
            <a:ext cx="8381999" cy="173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F5EF"/>
              </a:buClr>
              <a:buSzPct val="25000"/>
              <a:buFont typeface="Tahoma"/>
              <a:buNone/>
            </a:pPr>
            <a:r>
              <a:rPr lang="en" sz="4800" b="0" i="0" u="none">
                <a:solidFill>
                  <a:srgbClr val="EFF5EF"/>
                </a:solidFill>
                <a:latin typeface="Tahoma"/>
                <a:ea typeface="Tahoma"/>
                <a:cs typeface="Tahoma"/>
                <a:sym typeface="Tahoma"/>
              </a:rPr>
              <a:t>Government only exists to keep order and provide security. </a:t>
            </a:r>
          </a:p>
        </p:txBody>
      </p:sp>
      <p:pic>
        <p:nvPicPr>
          <p:cNvPr id="679" name="Shape 679" descr="C:\Users\sf6\AppData\Local\Microsoft\Windows\Temporary Internet Files\Content.IE5\0ZKJPW4I\MC900441321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89616" y="2980790"/>
            <a:ext cx="2057399" cy="2057399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Shape 680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5" name="Shape 685" descr="iv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41906" y="924673"/>
            <a:ext cx="1976063" cy="3601625"/>
          </a:xfrm>
          <a:prstGeom prst="rect">
            <a:avLst/>
          </a:prstGeom>
          <a:noFill/>
          <a:ln>
            <a:noFill/>
          </a:ln>
        </p:spPr>
      </p:pic>
      <p:sp>
        <p:nvSpPr>
          <p:cNvPr id="686" name="Shape 686"/>
          <p:cNvSpPr/>
          <p:nvPr/>
        </p:nvSpPr>
        <p:spPr>
          <a:xfrm rot="-821728">
            <a:off x="119053" y="1405613"/>
            <a:ext cx="6324203" cy="1355508"/>
          </a:xfrm>
          <a:prstGeom prst="wedgeRoundRectCallout">
            <a:avLst>
              <a:gd name="adj1" fmla="val 20684"/>
              <a:gd name="adj2" fmla="val 32952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4400" b="0" i="0" u="none" dirty="0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What are the four roles that governments have? </a:t>
            </a:r>
          </a:p>
        </p:txBody>
      </p:sp>
      <p:sp>
        <p:nvSpPr>
          <p:cNvPr id="687" name="Shape 687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  <p:sp>
        <p:nvSpPr>
          <p:cNvPr id="688" name="Shape 688"/>
          <p:cNvSpPr txBox="1"/>
          <p:nvPr/>
        </p:nvSpPr>
        <p:spPr>
          <a:xfrm>
            <a:off x="1643865" y="3077765"/>
            <a:ext cx="6524090" cy="26243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100000"/>
              <a:buFont typeface="Arial"/>
              <a:buChar char="•"/>
            </a:pPr>
            <a:r>
              <a:rPr lang="en" sz="2400" b="0" i="0" u="none" dirty="0">
                <a:solidFill>
                  <a:srgbClr val="E8AF20"/>
                </a:solidFill>
                <a:latin typeface="Tahoma"/>
                <a:ea typeface="Tahoma"/>
                <a:cs typeface="Tahoma"/>
                <a:sym typeface="Tahoma"/>
              </a:rPr>
              <a:t>Protect the country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8AF20"/>
              </a:buClr>
              <a:buSzPct val="100000"/>
              <a:buFont typeface="Arial"/>
              <a:buChar char="•"/>
            </a:pPr>
            <a:r>
              <a:rPr lang="en" sz="2400" b="0" i="0" u="none" dirty="0">
                <a:solidFill>
                  <a:srgbClr val="E8AF20"/>
                </a:solidFill>
                <a:latin typeface="Tahoma"/>
                <a:ea typeface="Tahoma"/>
                <a:cs typeface="Tahoma"/>
                <a:sym typeface="Tahoma"/>
              </a:rPr>
              <a:t>Make laws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8AF20"/>
              </a:buClr>
              <a:buSzPct val="100000"/>
              <a:buFont typeface="Arial"/>
              <a:buChar char="•"/>
            </a:pPr>
            <a:r>
              <a:rPr lang="en" sz="2400" b="0" i="0" u="none" dirty="0">
                <a:solidFill>
                  <a:srgbClr val="E8AF20"/>
                </a:solidFill>
                <a:latin typeface="Tahoma"/>
                <a:ea typeface="Tahoma"/>
                <a:cs typeface="Tahoma"/>
                <a:sym typeface="Tahoma"/>
              </a:rPr>
              <a:t>Keep order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8AF20"/>
              </a:buClr>
              <a:buSzPct val="100000"/>
              <a:buFont typeface="Arial"/>
              <a:buChar char="•"/>
            </a:pPr>
            <a:r>
              <a:rPr lang="en" sz="2400" b="0" i="0" u="none" dirty="0">
                <a:solidFill>
                  <a:srgbClr val="E8AF20"/>
                </a:solidFill>
                <a:latin typeface="Tahoma"/>
                <a:ea typeface="Tahoma"/>
                <a:cs typeface="Tahoma"/>
                <a:sym typeface="Tahoma"/>
              </a:rPr>
              <a:t>Help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/>
          <p:nvPr/>
        </p:nvSpPr>
        <p:spPr>
          <a:xfrm>
            <a:off x="0" y="1200150"/>
            <a:ext cx="9144000" cy="173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F5EF"/>
              </a:buClr>
              <a:buSzPct val="25000"/>
              <a:buFont typeface="Tahoma"/>
              <a:buNone/>
            </a:pPr>
            <a:r>
              <a:rPr lang="en" sz="4800" b="0" i="0" u="none">
                <a:solidFill>
                  <a:srgbClr val="EFF5EF"/>
                </a:solidFill>
                <a:latin typeface="Tahoma"/>
                <a:ea typeface="Tahoma"/>
                <a:cs typeface="Tahoma"/>
                <a:sym typeface="Tahoma"/>
              </a:rPr>
              <a:t>The 50 states that make up the USA are not considered independent “states.” </a:t>
            </a:r>
          </a:p>
        </p:txBody>
      </p:sp>
      <p:pic>
        <p:nvPicPr>
          <p:cNvPr id="694" name="Shape 694" descr="C:\Users\sf6\AppData\Local\Microsoft\Windows\Temporary Internet Files\Content.IE5\LZ0PEN55\MC900441322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3260761"/>
            <a:ext cx="2057399" cy="2057399"/>
          </a:xfrm>
          <a:prstGeom prst="rect">
            <a:avLst/>
          </a:prstGeom>
          <a:noFill/>
          <a:ln>
            <a:noFill/>
          </a:ln>
        </p:spPr>
      </p:pic>
      <p:sp>
        <p:nvSpPr>
          <p:cNvPr id="695" name="Shape 695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Shape 700"/>
          <p:cNvSpPr/>
          <p:nvPr/>
        </p:nvSpPr>
        <p:spPr>
          <a:xfrm rot="452003">
            <a:off x="2923479" y="1804116"/>
            <a:ext cx="5644060" cy="2119930"/>
          </a:xfrm>
          <a:prstGeom prst="wedgeRoundRectCallout">
            <a:avLst>
              <a:gd name="adj1" fmla="val 1017"/>
              <a:gd name="adj2" fmla="val 27600"/>
              <a:gd name="adj3" fmla="val 0"/>
            </a:avLst>
          </a:prstGeom>
          <a:solidFill>
            <a:srgbClr val="DFEBD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560A"/>
              </a:buClr>
              <a:buSzPct val="25000"/>
              <a:buFont typeface="Tahoma"/>
              <a:buNone/>
            </a:pPr>
            <a:r>
              <a:rPr lang="en" sz="5000" b="0" i="0" u="none" dirty="0">
                <a:solidFill>
                  <a:srgbClr val="1A560A"/>
                </a:solidFill>
                <a:latin typeface="Tahoma"/>
                <a:ea typeface="Tahoma"/>
                <a:cs typeface="Tahoma"/>
                <a:sym typeface="Tahoma"/>
              </a:rPr>
              <a:t>That’s right! They don’t have full sovereignty! </a:t>
            </a:r>
          </a:p>
        </p:txBody>
      </p:sp>
      <p:pic>
        <p:nvPicPr>
          <p:cNvPr id="701" name="Shape 701" descr="iva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011" y="971550"/>
            <a:ext cx="2195511" cy="4096940"/>
          </a:xfrm>
          <a:prstGeom prst="rect">
            <a:avLst/>
          </a:prstGeom>
          <a:noFill/>
          <a:ln>
            <a:noFill/>
          </a:ln>
        </p:spPr>
      </p:pic>
      <p:sp>
        <p:nvSpPr>
          <p:cNvPr id="702" name="Shape 702"/>
          <p:cNvSpPr txBox="1"/>
          <p:nvPr/>
        </p:nvSpPr>
        <p:spPr>
          <a:xfrm>
            <a:off x="0" y="228600"/>
            <a:ext cx="914400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Quattrocento Sans"/>
              <a:buNone/>
            </a:pPr>
            <a:r>
              <a:rPr lang="en" sz="4000" b="1" i="0" u="none">
                <a:solidFill>
                  <a:srgbClr val="FFC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THUMBS UP or THUMBS DOWN?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52400" y="800100"/>
            <a:ext cx="8686800" cy="33718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Four Roles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60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Quattrocento Sans"/>
              <a:buNone/>
            </a:pPr>
            <a:r>
              <a:rPr lang="en" sz="8800" b="1" i="0" u="none" strike="noStrike" cap="none">
                <a:solidFill>
                  <a:srgbClr val="E8AF2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Government</a:t>
            </a:r>
          </a:p>
        </p:txBody>
      </p:sp>
      <p:cxnSp>
        <p:nvCxnSpPr>
          <p:cNvPr id="156" name="Shape 156"/>
          <p:cNvCxnSpPr/>
          <p:nvPr/>
        </p:nvCxnSpPr>
        <p:spPr>
          <a:xfrm>
            <a:off x="228600" y="3829050"/>
            <a:ext cx="8458200" cy="0"/>
          </a:xfrm>
          <a:prstGeom prst="straightConnector1">
            <a:avLst/>
          </a:prstGeom>
          <a:noFill/>
          <a:ln w="9525" cap="flat" cmpd="sng">
            <a:solidFill>
              <a:srgbClr val="4B734B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Shape 161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162" name="Shape 162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Shape 167"/>
            <p:cNvSpPr txBox="1"/>
            <p:nvPr/>
          </p:nvSpPr>
          <p:spPr>
            <a:xfrm>
              <a:off x="620756992" y="796218237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168" name="Shape 168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169" name="Shape 169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170" name="Shape 170"/>
            <p:cNvSpPr txBox="1"/>
            <p:nvPr/>
          </p:nvSpPr>
          <p:spPr>
            <a:xfrm>
              <a:off x="150994944" y="1467085619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  <p:sp>
        <p:nvSpPr>
          <p:cNvPr id="172" name="Shape 172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4102100" y="410765"/>
            <a:ext cx="15620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102100" y="410765"/>
            <a:ext cx="50418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grpSp>
        <p:nvGrpSpPr>
          <p:cNvPr id="183" name="Shape 183"/>
          <p:cNvGrpSpPr/>
          <p:nvPr/>
        </p:nvGrpSpPr>
        <p:grpSpPr>
          <a:xfrm>
            <a:off x="2044699" y="1371600"/>
            <a:ext cx="4876800" cy="3185071"/>
            <a:chOff x="0" y="0"/>
            <a:chExt cx="2147483646" cy="2147483647"/>
          </a:xfrm>
        </p:grpSpPr>
        <p:sp>
          <p:nvSpPr>
            <p:cNvPr id="184" name="Shape 184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Shape 185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 rot="10800000" flipH="1">
              <a:off x="0" y="1333815995"/>
              <a:ext cx="771751935" cy="8672529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Shape 188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616562688" y="813667361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190" name="Shape 190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191" name="Shape 191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192" name="Shape 192"/>
            <p:cNvSpPr txBox="1"/>
            <p:nvPr/>
          </p:nvSpPr>
          <p:spPr>
            <a:xfrm>
              <a:off x="156587403" y="1528017341"/>
              <a:ext cx="469762057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193" name="Shape 193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4102100" y="410765"/>
            <a:ext cx="1943100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731000" y="2464593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grpSp>
        <p:nvGrpSpPr>
          <p:cNvPr id="203" name="Shape 203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204" name="Shape 204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Shape 205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Shape 209"/>
            <p:cNvSpPr txBox="1"/>
            <p:nvPr/>
          </p:nvSpPr>
          <p:spPr>
            <a:xfrm>
              <a:off x="620756991" y="828105323"/>
              <a:ext cx="905969663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210" name="Shape 210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212" name="Shape 212"/>
            <p:cNvSpPr txBox="1"/>
            <p:nvPr/>
          </p:nvSpPr>
          <p:spPr>
            <a:xfrm>
              <a:off x="155189248" y="1455746977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213" name="Shape 213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886200" y="410765"/>
            <a:ext cx="5257799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grpSp>
        <p:nvGrpSpPr>
          <p:cNvPr id="224" name="Shape 224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225" name="Shape 225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Shape 228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Shape 229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Shape 230"/>
            <p:cNvSpPr txBox="1"/>
            <p:nvPr/>
          </p:nvSpPr>
          <p:spPr>
            <a:xfrm>
              <a:off x="620756992" y="828536006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231" name="Shape 231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233" name="Shape 233"/>
            <p:cNvSpPr txBox="1"/>
            <p:nvPr/>
          </p:nvSpPr>
          <p:spPr>
            <a:xfrm>
              <a:off x="146800640" y="1457698775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234" name="Shape 234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/>
        </p:nvSpPr>
        <p:spPr>
          <a:xfrm>
            <a:off x="171450" y="102393"/>
            <a:ext cx="8153399" cy="700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E8AF20"/>
              </a:buClr>
              <a:buSzPct val="25000"/>
              <a:buFont typeface="Arial"/>
              <a:buNone/>
            </a:pPr>
            <a:r>
              <a:rPr lang="en" sz="2400" b="1" i="0" u="none">
                <a:solidFill>
                  <a:srgbClr val="E8AF20"/>
                </a:solidFill>
                <a:latin typeface="Arial"/>
                <a:ea typeface="Arial"/>
                <a:cs typeface="Arial"/>
                <a:sym typeface="Arial"/>
              </a:rPr>
              <a:t>When each example appears, tell where it should go on the graphic organizer:  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5499100" y="4343400"/>
            <a:ext cx="1746250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Kids under 14 can’t work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114800" y="410765"/>
            <a:ext cx="4343400" cy="3917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2501900" y="1071562"/>
            <a:ext cx="838199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Army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6629400" y="2472927"/>
            <a:ext cx="10287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Sheriff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842125" y="3658790"/>
            <a:ext cx="2314575" cy="5310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have freedom of speech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6921500" y="1662112"/>
            <a:ext cx="2222500" cy="300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lang="en" sz="2000" b="0" i="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Highway Patrol</a:t>
            </a:r>
          </a:p>
        </p:txBody>
      </p:sp>
      <p:grpSp>
        <p:nvGrpSpPr>
          <p:cNvPr id="246" name="Shape 246"/>
          <p:cNvGrpSpPr/>
          <p:nvPr/>
        </p:nvGrpSpPr>
        <p:grpSpPr>
          <a:xfrm>
            <a:off x="2044699" y="1371600"/>
            <a:ext cx="4876800" cy="2971799"/>
            <a:chOff x="0" y="0"/>
            <a:chExt cx="2147483646" cy="2147483646"/>
          </a:xfrm>
        </p:grpSpPr>
        <p:sp>
          <p:nvSpPr>
            <p:cNvPr id="247" name="Shape 247"/>
            <p:cNvSpPr/>
            <p:nvPr/>
          </p:nvSpPr>
          <p:spPr>
            <a:xfrm>
              <a:off x="603979827" y="867253100"/>
              <a:ext cx="939524114" cy="412977656"/>
            </a:xfrm>
            <a:prstGeom prst="roundRect">
              <a:avLst>
                <a:gd name="adj" fmla="val 16667"/>
              </a:avLst>
            </a:pr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>
              <a:off x="1375731731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Shape 249"/>
            <p:cNvSpPr/>
            <p:nvPr/>
          </p:nvSpPr>
          <p:spPr>
            <a:xfrm>
              <a:off x="0" y="0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Shape 250"/>
            <p:cNvSpPr/>
            <p:nvPr/>
          </p:nvSpPr>
          <p:spPr>
            <a:xfrm rot="10800000" flipH="1">
              <a:off x="0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Shape 251"/>
            <p:cNvSpPr/>
            <p:nvPr/>
          </p:nvSpPr>
          <p:spPr>
            <a:xfrm rot="10800000" flipH="1">
              <a:off x="1375731731" y="1280230558"/>
              <a:ext cx="771751915" cy="867253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5835"/>
                  </a:moveTo>
                  <a:lnTo>
                    <a:pt x="45836" y="45836"/>
                  </a:lnTo>
                  <a:lnTo>
                    <a:pt x="59999" y="0"/>
                  </a:lnTo>
                  <a:lnTo>
                    <a:pt x="74163" y="45836"/>
                  </a:lnTo>
                  <a:lnTo>
                    <a:pt x="119999" y="45835"/>
                  </a:lnTo>
                  <a:lnTo>
                    <a:pt x="82917" y="74163"/>
                  </a:lnTo>
                  <a:lnTo>
                    <a:pt x="97081" y="119999"/>
                  </a:lnTo>
                  <a:lnTo>
                    <a:pt x="59999" y="91671"/>
                  </a:lnTo>
                  <a:lnTo>
                    <a:pt x="22918" y="119999"/>
                  </a:lnTo>
                  <a:lnTo>
                    <a:pt x="37082" y="74163"/>
                  </a:lnTo>
                  <a:lnTo>
                    <a:pt x="0" y="45835"/>
                  </a:lnTo>
                  <a:close/>
                </a:path>
              </a:pathLst>
            </a:custGeom>
            <a:solidFill>
              <a:srgbClr val="E3EDE4"/>
            </a:solidFill>
            <a:ln w="25400" cap="flat" cmpd="sng">
              <a:solidFill>
                <a:srgbClr val="E8AF2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Shape 252"/>
            <p:cNvSpPr txBox="1"/>
            <p:nvPr/>
          </p:nvSpPr>
          <p:spPr>
            <a:xfrm>
              <a:off x="620756992" y="823130802"/>
              <a:ext cx="905969664" cy="3837253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20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Four roles of government</a:t>
              </a:r>
            </a:p>
          </p:txBody>
        </p:sp>
        <p:sp>
          <p:nvSpPr>
            <p:cNvPr id="253" name="Shape 253"/>
            <p:cNvSpPr txBox="1"/>
            <p:nvPr/>
          </p:nvSpPr>
          <p:spPr>
            <a:xfrm>
              <a:off x="163577920" y="330382120"/>
              <a:ext cx="452984837" cy="40007236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Protect the country</a:t>
              </a:r>
            </a:p>
          </p:txBody>
        </p:sp>
        <p:sp>
          <p:nvSpPr>
            <p:cNvPr id="254" name="Shape 254"/>
            <p:cNvSpPr txBox="1"/>
            <p:nvPr/>
          </p:nvSpPr>
          <p:spPr>
            <a:xfrm>
              <a:off x="1593835552" y="341567194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Keep order</a:t>
              </a:r>
            </a:p>
          </p:txBody>
        </p:sp>
        <p:sp>
          <p:nvSpPr>
            <p:cNvPr id="255" name="Shape 255"/>
            <p:cNvSpPr txBox="1"/>
            <p:nvPr/>
          </p:nvSpPr>
          <p:spPr>
            <a:xfrm>
              <a:off x="155189248" y="1485991546"/>
              <a:ext cx="469762048" cy="283922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 dirty="0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Help citizens</a:t>
              </a:r>
            </a:p>
          </p:txBody>
        </p:sp>
        <p:sp>
          <p:nvSpPr>
            <p:cNvPr id="256" name="Shape 256"/>
            <p:cNvSpPr txBox="1"/>
            <p:nvPr/>
          </p:nvSpPr>
          <p:spPr>
            <a:xfrm>
              <a:off x="1593835552" y="1528017341"/>
              <a:ext cx="335544323" cy="2839221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734B"/>
                </a:buClr>
                <a:buSzPct val="25000"/>
                <a:buFont typeface="Quattrocento Sans"/>
                <a:buNone/>
              </a:pPr>
              <a:r>
                <a:rPr lang="en" sz="1400" b="1" i="0" u="none">
                  <a:solidFill>
                    <a:srgbClr val="4B734B"/>
                  </a:solidFill>
                  <a:latin typeface="Quattrocento Sans"/>
                  <a:ea typeface="Quattrocento Sans"/>
                  <a:cs typeface="Quattrocento Sans"/>
                  <a:sym typeface="Quattrocento Sans"/>
                </a:rPr>
                <a:t>Make laws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1198</Words>
  <Application>Microsoft Office PowerPoint</Application>
  <PresentationFormat>On-screen Show (16:9)</PresentationFormat>
  <Paragraphs>330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Noto Sans Symbols</vt:lpstr>
      <vt:lpstr>Georgia</vt:lpstr>
      <vt:lpstr>Arial</vt:lpstr>
      <vt:lpstr>Quattrocento Sans</vt:lpstr>
      <vt:lpstr>Overlock</vt:lpstr>
      <vt:lpstr>Tahoma</vt:lpstr>
      <vt:lpstr>simple-light-2</vt:lpstr>
      <vt:lpstr>Office Theme</vt:lpstr>
      <vt:lpstr>PowerPoint Presentation</vt:lpstr>
      <vt:lpstr>PowerPoint Presentation</vt:lpstr>
      <vt:lpstr>Population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avroome</dc:creator>
  <cp:lastModifiedBy>avroome</cp:lastModifiedBy>
  <cp:revision>2</cp:revision>
  <dcterms:modified xsi:type="dcterms:W3CDTF">2017-01-30T16:18:59Z</dcterms:modified>
</cp:coreProperties>
</file>